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56" r:id="rId2"/>
    <p:sldId id="270" r:id="rId3"/>
    <p:sldId id="264" r:id="rId4"/>
    <p:sldId id="258" r:id="rId5"/>
    <p:sldId id="260" r:id="rId6"/>
    <p:sldId id="272" r:id="rId7"/>
    <p:sldId id="261" r:id="rId8"/>
    <p:sldId id="271" r:id="rId9"/>
    <p:sldId id="268" r:id="rId10"/>
    <p:sldId id="259"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BBCE53-C034-3E2E-6138-082BC6B5FA00}" v="6" dt="2020-10-30T19:06:23.877"/>
    <p1510:client id="{658B4D40-3F07-40FF-A1A5-38107716C992}" v="1" dt="2020-11-02T20:46:48.955"/>
    <p1510:client id="{AA5401A3-4A89-42A9-A2CE-71B2E997166D}" v="2" dt="2020-11-03T20:33:18.2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D6CFCE-635C-47D4-9ED9-E1726CE30F6D}" type="datetimeFigureOut">
              <a:rPr lang="en-US" smtClean="0"/>
              <a:t>11/9/2020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537C8E-786E-44F3-A6DE-83C34BE1DCF6}" type="slidenum">
              <a:rPr lang="en-US" smtClean="0"/>
              <a:t>‹#›</a:t>
            </a:fld>
            <a:endParaRPr lang="en-US"/>
          </a:p>
        </p:txBody>
      </p:sp>
    </p:spTree>
    <p:extLst>
      <p:ext uri="{BB962C8B-B14F-4D97-AF65-F5344CB8AC3E}">
        <p14:creationId xmlns:p14="http://schemas.microsoft.com/office/powerpoint/2010/main" val="481219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537C8E-786E-44F3-A6DE-83C34BE1DCF6}" type="slidenum">
              <a:rPr lang="en-US" smtClean="0"/>
              <a:t>1</a:t>
            </a:fld>
            <a:endParaRPr lang="en-US"/>
          </a:p>
        </p:txBody>
      </p:sp>
    </p:spTree>
    <p:extLst>
      <p:ext uri="{BB962C8B-B14F-4D97-AF65-F5344CB8AC3E}">
        <p14:creationId xmlns:p14="http://schemas.microsoft.com/office/powerpoint/2010/main" val="3681648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537C8E-786E-44F3-A6DE-83C34BE1DCF6}" type="slidenum">
              <a:rPr lang="en-US" smtClean="0"/>
              <a:t>10</a:t>
            </a:fld>
            <a:endParaRPr lang="en-US"/>
          </a:p>
        </p:txBody>
      </p:sp>
    </p:spTree>
    <p:extLst>
      <p:ext uri="{BB962C8B-B14F-4D97-AF65-F5344CB8AC3E}">
        <p14:creationId xmlns:p14="http://schemas.microsoft.com/office/powerpoint/2010/main" val="2887056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537C8E-786E-44F3-A6DE-83C34BE1DCF6}" type="slidenum">
              <a:rPr lang="en-US" smtClean="0"/>
              <a:t>2</a:t>
            </a:fld>
            <a:endParaRPr lang="en-US"/>
          </a:p>
        </p:txBody>
      </p:sp>
    </p:spTree>
    <p:extLst>
      <p:ext uri="{BB962C8B-B14F-4D97-AF65-F5344CB8AC3E}">
        <p14:creationId xmlns:p14="http://schemas.microsoft.com/office/powerpoint/2010/main" val="768869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537C8E-786E-44F3-A6DE-83C34BE1DCF6}" type="slidenum">
              <a:rPr lang="en-US" smtClean="0"/>
              <a:t>3</a:t>
            </a:fld>
            <a:endParaRPr lang="en-US"/>
          </a:p>
        </p:txBody>
      </p:sp>
    </p:spTree>
    <p:extLst>
      <p:ext uri="{BB962C8B-B14F-4D97-AF65-F5344CB8AC3E}">
        <p14:creationId xmlns:p14="http://schemas.microsoft.com/office/powerpoint/2010/main" val="2764669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537C8E-786E-44F3-A6DE-83C34BE1DCF6}" type="slidenum">
              <a:rPr lang="en-US" smtClean="0"/>
              <a:t>4</a:t>
            </a:fld>
            <a:endParaRPr lang="en-US"/>
          </a:p>
        </p:txBody>
      </p:sp>
    </p:spTree>
    <p:extLst>
      <p:ext uri="{BB962C8B-B14F-4D97-AF65-F5344CB8AC3E}">
        <p14:creationId xmlns:p14="http://schemas.microsoft.com/office/powerpoint/2010/main" val="2414204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537C8E-786E-44F3-A6DE-83C34BE1DCF6}" type="slidenum">
              <a:rPr lang="en-US" smtClean="0"/>
              <a:t>5</a:t>
            </a:fld>
            <a:endParaRPr lang="en-US"/>
          </a:p>
        </p:txBody>
      </p:sp>
    </p:spTree>
    <p:extLst>
      <p:ext uri="{BB962C8B-B14F-4D97-AF65-F5344CB8AC3E}">
        <p14:creationId xmlns:p14="http://schemas.microsoft.com/office/powerpoint/2010/main" val="2988714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537C8E-786E-44F3-A6DE-83C34BE1DCF6}" type="slidenum">
              <a:rPr lang="en-US" smtClean="0"/>
              <a:t>6</a:t>
            </a:fld>
            <a:endParaRPr lang="en-US"/>
          </a:p>
        </p:txBody>
      </p:sp>
    </p:spTree>
    <p:extLst>
      <p:ext uri="{BB962C8B-B14F-4D97-AF65-F5344CB8AC3E}">
        <p14:creationId xmlns:p14="http://schemas.microsoft.com/office/powerpoint/2010/main" val="2357356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537C8E-786E-44F3-A6DE-83C34BE1DCF6}" type="slidenum">
              <a:rPr lang="en-US" smtClean="0"/>
              <a:t>7</a:t>
            </a:fld>
            <a:endParaRPr lang="en-US"/>
          </a:p>
        </p:txBody>
      </p:sp>
    </p:spTree>
    <p:extLst>
      <p:ext uri="{BB962C8B-B14F-4D97-AF65-F5344CB8AC3E}">
        <p14:creationId xmlns:p14="http://schemas.microsoft.com/office/powerpoint/2010/main" val="2348039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537C8E-786E-44F3-A6DE-83C34BE1DCF6}" type="slidenum">
              <a:rPr lang="en-US" smtClean="0"/>
              <a:t>8</a:t>
            </a:fld>
            <a:endParaRPr lang="en-US"/>
          </a:p>
        </p:txBody>
      </p:sp>
    </p:spTree>
    <p:extLst>
      <p:ext uri="{BB962C8B-B14F-4D97-AF65-F5344CB8AC3E}">
        <p14:creationId xmlns:p14="http://schemas.microsoft.com/office/powerpoint/2010/main" val="1484445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537C8E-786E-44F3-A6DE-83C34BE1DCF6}" type="slidenum">
              <a:rPr lang="en-US" smtClean="0"/>
              <a:t>9</a:t>
            </a:fld>
            <a:endParaRPr lang="en-US"/>
          </a:p>
        </p:txBody>
      </p:sp>
    </p:spTree>
    <p:extLst>
      <p:ext uri="{BB962C8B-B14F-4D97-AF65-F5344CB8AC3E}">
        <p14:creationId xmlns:p14="http://schemas.microsoft.com/office/powerpoint/2010/main" val="2154224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5A11685-08CD-4BFF-A397-EAC549723E36}" type="datetimeFigureOut">
              <a:rPr lang="en-US" smtClean="0"/>
              <a:t>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C5ED33-B5AB-480B-A0C6-38D649EF3005}" type="slidenum">
              <a:rPr lang="en-US" smtClean="0"/>
              <a:t>‹#›</a:t>
            </a:fld>
            <a:endParaRPr lang="en-US"/>
          </a:p>
        </p:txBody>
      </p:sp>
    </p:spTree>
    <p:extLst>
      <p:ext uri="{BB962C8B-B14F-4D97-AF65-F5344CB8AC3E}">
        <p14:creationId xmlns:p14="http://schemas.microsoft.com/office/powerpoint/2010/main" val="24767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A11685-08CD-4BFF-A397-EAC549723E36}" type="datetimeFigureOut">
              <a:rPr lang="en-US" smtClean="0"/>
              <a:t>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C5ED33-B5AB-480B-A0C6-38D649EF3005}" type="slidenum">
              <a:rPr lang="en-US" smtClean="0"/>
              <a:t>‹#›</a:t>
            </a:fld>
            <a:endParaRPr lang="en-US"/>
          </a:p>
        </p:txBody>
      </p:sp>
    </p:spTree>
    <p:extLst>
      <p:ext uri="{BB962C8B-B14F-4D97-AF65-F5344CB8AC3E}">
        <p14:creationId xmlns:p14="http://schemas.microsoft.com/office/powerpoint/2010/main" val="889260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A11685-08CD-4BFF-A397-EAC549723E36}" type="datetimeFigureOut">
              <a:rPr lang="en-US" smtClean="0"/>
              <a:t>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C5ED33-B5AB-480B-A0C6-38D649EF3005}" type="slidenum">
              <a:rPr lang="en-US" smtClean="0"/>
              <a:t>‹#›</a:t>
            </a:fld>
            <a:endParaRPr lang="en-US"/>
          </a:p>
        </p:txBody>
      </p:sp>
    </p:spTree>
    <p:extLst>
      <p:ext uri="{BB962C8B-B14F-4D97-AF65-F5344CB8AC3E}">
        <p14:creationId xmlns:p14="http://schemas.microsoft.com/office/powerpoint/2010/main" val="1888143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A11685-08CD-4BFF-A397-EAC549723E36}" type="datetimeFigureOut">
              <a:rPr lang="en-US" smtClean="0"/>
              <a:t>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C5ED33-B5AB-480B-A0C6-38D649EF3005}" type="slidenum">
              <a:rPr lang="en-US" smtClean="0"/>
              <a:t>‹#›</a:t>
            </a:fld>
            <a:endParaRPr lang="en-US"/>
          </a:p>
        </p:txBody>
      </p:sp>
    </p:spTree>
    <p:extLst>
      <p:ext uri="{BB962C8B-B14F-4D97-AF65-F5344CB8AC3E}">
        <p14:creationId xmlns:p14="http://schemas.microsoft.com/office/powerpoint/2010/main" val="1669309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5A11685-08CD-4BFF-A397-EAC549723E36}" type="datetimeFigureOut">
              <a:rPr lang="en-US" smtClean="0"/>
              <a:t>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C5ED33-B5AB-480B-A0C6-38D649EF3005}" type="slidenum">
              <a:rPr lang="en-US" smtClean="0"/>
              <a:t>‹#›</a:t>
            </a:fld>
            <a:endParaRPr lang="en-US"/>
          </a:p>
        </p:txBody>
      </p:sp>
    </p:spTree>
    <p:extLst>
      <p:ext uri="{BB962C8B-B14F-4D97-AF65-F5344CB8AC3E}">
        <p14:creationId xmlns:p14="http://schemas.microsoft.com/office/powerpoint/2010/main" val="390827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A11685-08CD-4BFF-A397-EAC549723E36}" type="datetimeFigureOut">
              <a:rPr lang="en-US" smtClean="0"/>
              <a:t>11/9/2020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C5ED33-B5AB-480B-A0C6-38D649EF3005}" type="slidenum">
              <a:rPr lang="en-US" smtClean="0"/>
              <a:t>‹#›</a:t>
            </a:fld>
            <a:endParaRPr lang="en-US"/>
          </a:p>
        </p:txBody>
      </p:sp>
    </p:spTree>
    <p:extLst>
      <p:ext uri="{BB962C8B-B14F-4D97-AF65-F5344CB8AC3E}">
        <p14:creationId xmlns:p14="http://schemas.microsoft.com/office/powerpoint/2010/main" val="194858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A11685-08CD-4BFF-A397-EAC549723E36}" type="datetimeFigureOut">
              <a:rPr lang="en-US" smtClean="0"/>
              <a:t>11/9/2020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C5ED33-B5AB-480B-A0C6-38D649EF3005}" type="slidenum">
              <a:rPr lang="en-US" smtClean="0"/>
              <a:t>‹#›</a:t>
            </a:fld>
            <a:endParaRPr lang="en-US"/>
          </a:p>
        </p:txBody>
      </p:sp>
    </p:spTree>
    <p:extLst>
      <p:ext uri="{BB962C8B-B14F-4D97-AF65-F5344CB8AC3E}">
        <p14:creationId xmlns:p14="http://schemas.microsoft.com/office/powerpoint/2010/main" val="4190790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A11685-08CD-4BFF-A397-EAC549723E36}" type="datetimeFigureOut">
              <a:rPr lang="en-US" smtClean="0"/>
              <a:t>11/9/2020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C5ED33-B5AB-480B-A0C6-38D649EF3005}" type="slidenum">
              <a:rPr lang="en-US" smtClean="0"/>
              <a:t>‹#›</a:t>
            </a:fld>
            <a:endParaRPr lang="en-US"/>
          </a:p>
        </p:txBody>
      </p:sp>
    </p:spTree>
    <p:extLst>
      <p:ext uri="{BB962C8B-B14F-4D97-AF65-F5344CB8AC3E}">
        <p14:creationId xmlns:p14="http://schemas.microsoft.com/office/powerpoint/2010/main" val="4115390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A11685-08CD-4BFF-A397-EAC549723E36}" type="datetimeFigureOut">
              <a:rPr lang="en-US" smtClean="0"/>
              <a:t>11/9/2020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C5ED33-B5AB-480B-A0C6-38D649EF3005}" type="slidenum">
              <a:rPr lang="en-US" smtClean="0"/>
              <a:t>‹#›</a:t>
            </a:fld>
            <a:endParaRPr lang="en-US"/>
          </a:p>
        </p:txBody>
      </p:sp>
    </p:spTree>
    <p:extLst>
      <p:ext uri="{BB962C8B-B14F-4D97-AF65-F5344CB8AC3E}">
        <p14:creationId xmlns:p14="http://schemas.microsoft.com/office/powerpoint/2010/main" val="3689982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A11685-08CD-4BFF-A397-EAC549723E36}" type="datetimeFigureOut">
              <a:rPr lang="en-US" smtClean="0"/>
              <a:t>11/9/2020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C5ED33-B5AB-480B-A0C6-38D649EF3005}" type="slidenum">
              <a:rPr lang="en-US" smtClean="0"/>
              <a:t>‹#›</a:t>
            </a:fld>
            <a:endParaRPr lang="en-US"/>
          </a:p>
        </p:txBody>
      </p:sp>
    </p:spTree>
    <p:extLst>
      <p:ext uri="{BB962C8B-B14F-4D97-AF65-F5344CB8AC3E}">
        <p14:creationId xmlns:p14="http://schemas.microsoft.com/office/powerpoint/2010/main" val="1985596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A11685-08CD-4BFF-A397-EAC549723E36}" type="datetimeFigureOut">
              <a:rPr lang="en-US" smtClean="0"/>
              <a:t>11/9/2020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C5ED33-B5AB-480B-A0C6-38D649EF3005}" type="slidenum">
              <a:rPr lang="en-US" smtClean="0"/>
              <a:t>‹#›</a:t>
            </a:fld>
            <a:endParaRPr lang="en-US"/>
          </a:p>
        </p:txBody>
      </p:sp>
    </p:spTree>
    <p:extLst>
      <p:ext uri="{BB962C8B-B14F-4D97-AF65-F5344CB8AC3E}">
        <p14:creationId xmlns:p14="http://schemas.microsoft.com/office/powerpoint/2010/main" val="3218781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A11685-08CD-4BFF-A397-EAC549723E36}" type="datetimeFigureOut">
              <a:rPr lang="en-US" smtClean="0"/>
              <a:t>11/9/2020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C5ED33-B5AB-480B-A0C6-38D649EF3005}" type="slidenum">
              <a:rPr lang="en-US" smtClean="0"/>
              <a:t>‹#›</a:t>
            </a:fld>
            <a:endParaRPr lang="en-US"/>
          </a:p>
        </p:txBody>
      </p:sp>
    </p:spTree>
    <p:extLst>
      <p:ext uri="{BB962C8B-B14F-4D97-AF65-F5344CB8AC3E}">
        <p14:creationId xmlns:p14="http://schemas.microsoft.com/office/powerpoint/2010/main" val="88132115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hyperlink" Target="mailto:CEBCOwellness@cincyhealthworks.com" TargetMode="External"/><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hyperlink" Target="https://portal.healthworksdata.com/"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BCA64-B44B-41CA-B259-775D50264F7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FF20F08-2CAD-4172-A936-6E3562071BD9}"/>
              </a:ext>
            </a:extLst>
          </p:cNvPr>
          <p:cNvSpPr>
            <a:spLocks noGrp="1"/>
          </p:cNvSpPr>
          <p:nvPr>
            <p:ph type="subTitle" idx="1"/>
          </p:nvPr>
        </p:nvSpPr>
        <p:spPr>
          <a:xfrm>
            <a:off x="1520017" y="4773613"/>
            <a:ext cx="9144000" cy="1655762"/>
          </a:xfrm>
        </p:spPr>
        <p:txBody>
          <a:bodyPr vert="horz" lIns="91440" tIns="45720" rIns="91440" bIns="45720" rtlCol="0" anchor="t">
            <a:normAutofit fontScale="92500"/>
          </a:bodyPr>
          <a:lstStyle/>
          <a:p>
            <a:r>
              <a:rPr lang="en-US" sz="6600" b="1">
                <a:effectLst>
                  <a:outerShdw blurRad="38100" dist="38100" dir="2700000" algn="tl">
                    <a:srgbClr val="000000">
                      <a:alpha val="43137"/>
                    </a:srgbClr>
                  </a:outerShdw>
                </a:effectLst>
              </a:rPr>
              <a:t>2020-21 Wellness Program</a:t>
            </a:r>
          </a:p>
          <a:p>
            <a:r>
              <a:rPr lang="en-US" sz="4400"/>
              <a:t>August 15, 2020 to August 13, 2021</a:t>
            </a:r>
          </a:p>
        </p:txBody>
      </p:sp>
      <p:pic>
        <p:nvPicPr>
          <p:cNvPr id="4" name="Picture 3">
            <a:extLst>
              <a:ext uri="{FF2B5EF4-FFF2-40B4-BE49-F238E27FC236}">
                <a16:creationId xmlns:a16="http://schemas.microsoft.com/office/drawing/2014/main" id="{7510D66C-3CE1-4296-A36B-E018970A3393}"/>
              </a:ext>
            </a:extLst>
          </p:cNvPr>
          <p:cNvPicPr>
            <a:picLocks noChangeAspect="1"/>
          </p:cNvPicPr>
          <p:nvPr/>
        </p:nvPicPr>
        <p:blipFill rotWithShape="1">
          <a:blip r:embed="rId5"/>
          <a:srcRect t="1515" b="2331"/>
          <a:stretch/>
        </p:blipFill>
        <p:spPr>
          <a:xfrm>
            <a:off x="1184827" y="205391"/>
            <a:ext cx="9816353" cy="3686726"/>
          </a:xfrm>
          <a:prstGeom prst="rect">
            <a:avLst/>
          </a:prstGeom>
        </p:spPr>
      </p:pic>
      <p:pic>
        <p:nvPicPr>
          <p:cNvPr id="5" name="Audio 4">
            <a:hlinkClick r:id="" action="ppaction://media"/>
            <a:extLst>
              <a:ext uri="{FF2B5EF4-FFF2-40B4-BE49-F238E27FC236}">
                <a16:creationId xmlns:a16="http://schemas.microsoft.com/office/drawing/2014/main" id="{8B73FFB4-12A2-40CE-AABE-09975F1606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640791500"/>
      </p:ext>
    </p:extLst>
  </p:cSld>
  <p:clrMapOvr>
    <a:masterClrMapping/>
  </p:clrMapOvr>
  <mc:AlternateContent xmlns:mc="http://schemas.openxmlformats.org/markup-compatibility/2006" xmlns:p14="http://schemas.microsoft.com/office/powerpoint/2010/main">
    <mc:Choice Requires="p14">
      <p:transition spd="slow" p14:dur="2000" advTm="14559"/>
    </mc:Choice>
    <mc:Fallback xmlns="">
      <p:transition spd="slow" advTm="14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BABA5-BE14-4D02-A757-171979BF2DC4}"/>
              </a:ext>
            </a:extLst>
          </p:cNvPr>
          <p:cNvSpPr>
            <a:spLocks noGrp="1"/>
          </p:cNvSpPr>
          <p:nvPr>
            <p:ph type="title"/>
          </p:nvPr>
        </p:nvSpPr>
        <p:spPr>
          <a:xfrm>
            <a:off x="838200" y="365125"/>
            <a:ext cx="10515600" cy="1325563"/>
          </a:xfrm>
        </p:spPr>
        <p:txBody>
          <a:bodyPr/>
          <a:lstStyle/>
          <a:p>
            <a:r>
              <a:rPr lang="en-US" b="1"/>
              <a:t>Other Important Info</a:t>
            </a:r>
            <a:r>
              <a:rPr lang="en-US"/>
              <a:t>	</a:t>
            </a:r>
          </a:p>
        </p:txBody>
      </p:sp>
      <p:sp>
        <p:nvSpPr>
          <p:cNvPr id="3" name="Content Placeholder 2">
            <a:extLst>
              <a:ext uri="{FF2B5EF4-FFF2-40B4-BE49-F238E27FC236}">
                <a16:creationId xmlns:a16="http://schemas.microsoft.com/office/drawing/2014/main" id="{57D615C1-42FB-4D99-9D4B-B81657727EEE}"/>
              </a:ext>
            </a:extLst>
          </p:cNvPr>
          <p:cNvSpPr>
            <a:spLocks noGrp="1"/>
          </p:cNvSpPr>
          <p:nvPr>
            <p:ph idx="1"/>
          </p:nvPr>
        </p:nvSpPr>
        <p:spPr>
          <a:xfrm>
            <a:off x="838200" y="1608992"/>
            <a:ext cx="10515600" cy="4883883"/>
          </a:xfrm>
        </p:spPr>
        <p:txBody>
          <a:bodyPr>
            <a:normAutofit fontScale="62500" lnSpcReduction="20000"/>
          </a:bodyPr>
          <a:lstStyle/>
          <a:p>
            <a:r>
              <a:rPr lang="en-US"/>
              <a:t>The last day to complete core requirements (health evaluation or annual check-up) is </a:t>
            </a:r>
            <a:r>
              <a:rPr lang="en-US" b="1" u="sng"/>
              <a:t>Thursday, 8/12/21</a:t>
            </a:r>
            <a:r>
              <a:rPr lang="en-US"/>
              <a:t>.</a:t>
            </a:r>
          </a:p>
          <a:p>
            <a:pPr marL="0" indent="0">
              <a:buNone/>
            </a:pPr>
            <a:endParaRPr lang="en-US"/>
          </a:p>
          <a:p>
            <a:r>
              <a:rPr lang="en-US"/>
              <a:t>The last day to submit forms or log activity is Friday, 8/13/21.  Forms may be returned using the following methods: </a:t>
            </a:r>
          </a:p>
          <a:p>
            <a:pPr lvl="1"/>
            <a:r>
              <a:rPr lang="en-US"/>
              <a:t>Upload to the portal through HealthWorks account, under the Healthy Activity Tracker.</a:t>
            </a:r>
          </a:p>
          <a:p>
            <a:pPr lvl="1"/>
            <a:r>
              <a:rPr lang="en-US"/>
              <a:t>Fax to (513)-751-0018</a:t>
            </a:r>
          </a:p>
          <a:p>
            <a:pPr lvl="1"/>
            <a:r>
              <a:rPr lang="en-US"/>
              <a:t>Scan/email to: </a:t>
            </a:r>
            <a:r>
              <a:rPr lang="en-US">
                <a:hlinkClick r:id="rId5"/>
              </a:rPr>
              <a:t>CEBCOwellness@cincyhealthworks.com</a:t>
            </a:r>
            <a:endParaRPr lang="en-US"/>
          </a:p>
          <a:p>
            <a:pPr lvl="1"/>
            <a:r>
              <a:rPr lang="en-US"/>
              <a:t>Mail to HealthWorks located at 4329-B Red Bank Rd., Cincinnati, OH 45227</a:t>
            </a:r>
          </a:p>
          <a:p>
            <a:pPr marL="0" indent="0">
              <a:buNone/>
            </a:pPr>
            <a:endParaRPr lang="en-US" sz="1400"/>
          </a:p>
          <a:p>
            <a:pPr marL="0" indent="0">
              <a:buNone/>
            </a:pPr>
            <a:endParaRPr lang="en-US" sz="1400"/>
          </a:p>
          <a:p>
            <a:r>
              <a:rPr lang="en-US"/>
              <a:t>This program is fully compliant with federal wellness rules. HealthWorks is required by law to maintain privacy and security of personal health information (PHI).  PHI is not shared with any entity including CEBCO (your plan sponsor), Anthem (your insurance carrier), or your employer.</a:t>
            </a:r>
          </a:p>
          <a:p>
            <a:pPr marL="0" indent="0">
              <a:buNone/>
            </a:pPr>
            <a:endParaRPr lang="en-US"/>
          </a:p>
          <a:p>
            <a:r>
              <a:rPr lang="en-US"/>
              <a:t>If it is medically inadvisable for a member to participate in any aspect of this program, which may be required to earn an incentive, the member may contact HealthWorks at 513-751-1288 or at </a:t>
            </a:r>
            <a:r>
              <a:rPr lang="en-US" u="sng">
                <a:hlinkClick r:id="rId5"/>
              </a:rPr>
              <a:t>CEBCOwellness@cincyhealthworks.com</a:t>
            </a:r>
            <a:r>
              <a:rPr lang="en-US"/>
              <a:t> to request a RAS/Waiver.  The form must be completed by the member’s physician and returned to HealthWorks no later than 8/13/21.  Please request the form at least two weeks prior to this deadline. </a:t>
            </a:r>
          </a:p>
          <a:p>
            <a:pPr marL="0" indent="0">
              <a:buNone/>
            </a:pPr>
            <a:endParaRPr lang="en-US" sz="1400"/>
          </a:p>
        </p:txBody>
      </p:sp>
      <p:pic>
        <p:nvPicPr>
          <p:cNvPr id="7" name="Audio 6">
            <a:hlinkClick r:id="" action="ppaction://media"/>
            <a:extLst>
              <a:ext uri="{FF2B5EF4-FFF2-40B4-BE49-F238E27FC236}">
                <a16:creationId xmlns:a16="http://schemas.microsoft.com/office/drawing/2014/main" id="{1BF4744D-295C-4938-A23D-73B52993D7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391194254"/>
      </p:ext>
    </p:extLst>
  </p:cSld>
  <p:clrMapOvr>
    <a:masterClrMapping/>
  </p:clrMapOvr>
  <mc:AlternateContent xmlns:mc="http://schemas.openxmlformats.org/markup-compatibility/2006" xmlns:p14="http://schemas.microsoft.com/office/powerpoint/2010/main">
    <mc:Choice Requires="p14">
      <p:transition spd="slow" p14:dur="2000" advTm="70959"/>
    </mc:Choice>
    <mc:Fallback xmlns="">
      <p:transition spd="slow" advTm="70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6FBA1-2FBB-4804-A5A5-2000E6F2C822}"/>
              </a:ext>
            </a:extLst>
          </p:cNvPr>
          <p:cNvSpPr>
            <a:spLocks noGrp="1"/>
          </p:cNvSpPr>
          <p:nvPr>
            <p:ph type="title"/>
          </p:nvPr>
        </p:nvSpPr>
        <p:spPr/>
        <p:txBody>
          <a:bodyPr/>
          <a:lstStyle/>
          <a:p>
            <a:r>
              <a:rPr lang="en-US" b="1"/>
              <a:t>Wellness Program Overview</a:t>
            </a:r>
          </a:p>
        </p:txBody>
      </p:sp>
      <p:sp>
        <p:nvSpPr>
          <p:cNvPr id="3" name="Content Placeholder 2">
            <a:extLst>
              <a:ext uri="{FF2B5EF4-FFF2-40B4-BE49-F238E27FC236}">
                <a16:creationId xmlns:a16="http://schemas.microsoft.com/office/drawing/2014/main" id="{27229CF5-B4F0-431D-A171-C569A27DE232}"/>
              </a:ext>
            </a:extLst>
          </p:cNvPr>
          <p:cNvSpPr>
            <a:spLocks noGrp="1"/>
          </p:cNvSpPr>
          <p:nvPr>
            <p:ph idx="1"/>
          </p:nvPr>
        </p:nvSpPr>
        <p:spPr>
          <a:xfrm>
            <a:off x="838200" y="1690688"/>
            <a:ext cx="10515600" cy="4649821"/>
          </a:xfrm>
        </p:spPr>
        <p:txBody>
          <a:bodyPr>
            <a:normAutofit fontScale="92500" lnSpcReduction="20000"/>
          </a:bodyPr>
          <a:lstStyle/>
          <a:p>
            <a:r>
              <a:rPr lang="en-US"/>
              <a:t>The 2020-21 program </a:t>
            </a:r>
            <a:r>
              <a:rPr lang="en-US" b="1" u="sng"/>
              <a:t>opens November 16, 2020 (with a look-back to August 15, 2020 for credit) and will end on August 13, 2021</a:t>
            </a:r>
            <a:r>
              <a:rPr lang="en-US" b="1"/>
              <a:t>.  </a:t>
            </a:r>
            <a:r>
              <a:rPr lang="en-US"/>
              <a:t>Any activity completed beginning August 15, 2020 will count for credit. </a:t>
            </a:r>
          </a:p>
          <a:p>
            <a:pPr marL="0" indent="0">
              <a:buNone/>
            </a:pPr>
            <a:endParaRPr lang="en-US"/>
          </a:p>
          <a:p>
            <a:r>
              <a:rPr lang="en-US"/>
              <a:t>All employees and spouses with current medical coverage through CEBCO/Anthem are eligible and encouraged to participate in this free and voluntary program.</a:t>
            </a:r>
          </a:p>
          <a:p>
            <a:pPr lvl="1"/>
            <a:r>
              <a:rPr lang="en-US" b="1" u="sng"/>
              <a:t>Incentives may be available to you for participation, such as reduced insurance premium, cash, gift card, and/or entries for prizes.  For details about this please contact your employer or the county you are insured through.  </a:t>
            </a:r>
          </a:p>
          <a:p>
            <a:pPr marL="457200" lvl="1" indent="0">
              <a:buNone/>
            </a:pPr>
            <a:endParaRPr lang="en-US"/>
          </a:p>
          <a:p>
            <a:r>
              <a:rPr lang="en-US"/>
              <a:t>The Wellness Program is managed by CEBCO and administered in partnership with HealthWorks, an Ohio-based wellbeing company with over 20 years of experience in the industry.  </a:t>
            </a:r>
          </a:p>
          <a:p>
            <a:endParaRPr lang="en-US"/>
          </a:p>
        </p:txBody>
      </p:sp>
      <p:pic>
        <p:nvPicPr>
          <p:cNvPr id="4" name="Picture 3">
            <a:extLst>
              <a:ext uri="{FF2B5EF4-FFF2-40B4-BE49-F238E27FC236}">
                <a16:creationId xmlns:a16="http://schemas.microsoft.com/office/drawing/2014/main" id="{B0109697-850D-4451-9B86-3AD111AC8643}"/>
              </a:ext>
            </a:extLst>
          </p:cNvPr>
          <p:cNvPicPr>
            <a:picLocks noChangeAspect="1"/>
          </p:cNvPicPr>
          <p:nvPr/>
        </p:nvPicPr>
        <p:blipFill>
          <a:blip r:embed="rId5"/>
          <a:stretch>
            <a:fillRect/>
          </a:stretch>
        </p:blipFill>
        <p:spPr>
          <a:xfrm>
            <a:off x="8799920" y="365125"/>
            <a:ext cx="1910079" cy="746488"/>
          </a:xfrm>
          <a:prstGeom prst="rect">
            <a:avLst/>
          </a:prstGeom>
        </p:spPr>
      </p:pic>
      <p:pic>
        <p:nvPicPr>
          <p:cNvPr id="5" name="Audio 4">
            <a:hlinkClick r:id="" action="ppaction://media"/>
            <a:extLst>
              <a:ext uri="{FF2B5EF4-FFF2-40B4-BE49-F238E27FC236}">
                <a16:creationId xmlns:a16="http://schemas.microsoft.com/office/drawing/2014/main" id="{DC411006-F16C-407C-AFA2-DE05662BC3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59227091"/>
      </p:ext>
    </p:extLst>
  </p:cSld>
  <p:clrMapOvr>
    <a:masterClrMapping/>
  </p:clrMapOvr>
  <mc:AlternateContent xmlns:mc="http://schemas.openxmlformats.org/markup-compatibility/2006" xmlns:p14="http://schemas.microsoft.com/office/powerpoint/2010/main">
    <mc:Choice Requires="p14">
      <p:transition spd="slow" p14:dur="2000" advTm="44911"/>
    </mc:Choice>
    <mc:Fallback xmlns="">
      <p:transition spd="slow" advTm="44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0F794-D87F-4CA3-8954-5761F33B4392}"/>
              </a:ext>
            </a:extLst>
          </p:cNvPr>
          <p:cNvSpPr>
            <a:spLocks noGrp="1"/>
          </p:cNvSpPr>
          <p:nvPr>
            <p:ph type="title"/>
          </p:nvPr>
        </p:nvSpPr>
        <p:spPr/>
        <p:txBody>
          <a:bodyPr/>
          <a:lstStyle/>
          <a:p>
            <a:r>
              <a:rPr lang="en-US" b="1"/>
              <a:t>Program Purpose</a:t>
            </a:r>
            <a:r>
              <a:rPr lang="en-US"/>
              <a:t>	</a:t>
            </a:r>
          </a:p>
        </p:txBody>
      </p:sp>
      <p:sp>
        <p:nvSpPr>
          <p:cNvPr id="3" name="Content Placeholder 2">
            <a:extLst>
              <a:ext uri="{FF2B5EF4-FFF2-40B4-BE49-F238E27FC236}">
                <a16:creationId xmlns:a16="http://schemas.microsoft.com/office/drawing/2014/main" id="{6E357F5D-5002-40FD-AE22-291A52D0D9F2}"/>
              </a:ext>
            </a:extLst>
          </p:cNvPr>
          <p:cNvSpPr>
            <a:spLocks noGrp="1"/>
          </p:cNvSpPr>
          <p:nvPr>
            <p:ph idx="1"/>
          </p:nvPr>
        </p:nvSpPr>
        <p:spPr>
          <a:xfrm>
            <a:off x="838200" y="1690688"/>
            <a:ext cx="10515600" cy="4802187"/>
          </a:xfrm>
        </p:spPr>
        <p:txBody>
          <a:bodyPr>
            <a:normAutofit/>
          </a:bodyPr>
          <a:lstStyle/>
          <a:p>
            <a:r>
              <a:rPr lang="en-US"/>
              <a:t>Assist with maintaining or improving their personal health and wellbeing through the following opportunities:</a:t>
            </a:r>
          </a:p>
          <a:p>
            <a:pPr lvl="1"/>
            <a:r>
              <a:rPr lang="en-US"/>
              <a:t>Provides convenient ways to have annual bloodwork completed with comprehensive results that allow for early detection of heath risks/conditions.</a:t>
            </a:r>
          </a:p>
          <a:p>
            <a:pPr lvl="1"/>
            <a:r>
              <a:rPr lang="en-US"/>
              <a:t>Creates a relationship with a primary care physician (PCP), an important component in your personal healthcare.</a:t>
            </a:r>
          </a:p>
          <a:p>
            <a:pPr lvl="1"/>
            <a:r>
              <a:rPr lang="en-US"/>
              <a:t>Provides resources such as health coaching and online tools to make lifestyle changes and ultimately improve health.  </a:t>
            </a:r>
          </a:p>
          <a:p>
            <a:endParaRPr lang="en-US"/>
          </a:p>
        </p:txBody>
      </p:sp>
      <p:pic>
        <p:nvPicPr>
          <p:cNvPr id="6" name="Audio 5">
            <a:hlinkClick r:id="" action="ppaction://media"/>
            <a:extLst>
              <a:ext uri="{FF2B5EF4-FFF2-40B4-BE49-F238E27FC236}">
                <a16:creationId xmlns:a16="http://schemas.microsoft.com/office/drawing/2014/main" id="{746636B2-3CDF-4065-94CC-15BEC966A6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752703028"/>
      </p:ext>
    </p:extLst>
  </p:cSld>
  <p:clrMapOvr>
    <a:masterClrMapping/>
  </p:clrMapOvr>
  <mc:AlternateContent xmlns:mc="http://schemas.openxmlformats.org/markup-compatibility/2006" xmlns:p14="http://schemas.microsoft.com/office/powerpoint/2010/main">
    <mc:Choice Requires="p14">
      <p:transition spd="slow" p14:dur="2000" advTm="33347"/>
    </mc:Choice>
    <mc:Fallback xmlns="">
      <p:transition spd="slow" advTm="33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58888-FBE4-4DD0-88CF-024F210D1637}"/>
              </a:ext>
            </a:extLst>
          </p:cNvPr>
          <p:cNvSpPr>
            <a:spLocks noGrp="1"/>
          </p:cNvSpPr>
          <p:nvPr>
            <p:ph type="title"/>
          </p:nvPr>
        </p:nvSpPr>
        <p:spPr/>
        <p:txBody>
          <a:bodyPr/>
          <a:lstStyle/>
          <a:p>
            <a:r>
              <a:rPr lang="en-US" b="1"/>
              <a:t>To Participate, Create An Account</a:t>
            </a:r>
          </a:p>
        </p:txBody>
      </p:sp>
      <p:sp>
        <p:nvSpPr>
          <p:cNvPr id="3" name="Content Placeholder 2">
            <a:extLst>
              <a:ext uri="{FF2B5EF4-FFF2-40B4-BE49-F238E27FC236}">
                <a16:creationId xmlns:a16="http://schemas.microsoft.com/office/drawing/2014/main" id="{7D243144-4476-4E38-89BA-7138D6535D8D}"/>
              </a:ext>
            </a:extLst>
          </p:cNvPr>
          <p:cNvSpPr>
            <a:spLocks noGrp="1"/>
          </p:cNvSpPr>
          <p:nvPr>
            <p:ph idx="1"/>
          </p:nvPr>
        </p:nvSpPr>
        <p:spPr>
          <a:xfrm>
            <a:off x="838199" y="1477107"/>
            <a:ext cx="11031415" cy="5284178"/>
          </a:xfrm>
        </p:spPr>
        <p:txBody>
          <a:bodyPr/>
          <a:lstStyle/>
          <a:p>
            <a:r>
              <a:rPr lang="en-US"/>
              <a:t>Go to </a:t>
            </a:r>
            <a:r>
              <a:rPr lang="en-US" u="sng">
                <a:hlinkClick r:id="rId5"/>
              </a:rPr>
              <a:t>https://portal.healthworksdata.com</a:t>
            </a:r>
            <a:r>
              <a:rPr lang="en-US" u="sng"/>
              <a:t> </a:t>
            </a:r>
            <a:endParaRPr lang="en-US"/>
          </a:p>
          <a:p>
            <a:r>
              <a:rPr lang="en-US"/>
              <a:t>Each individual user must provide a unique email address.</a:t>
            </a:r>
          </a:p>
          <a:p>
            <a:r>
              <a:rPr lang="en-US"/>
              <a:t>Your username is: the first letter of your first name, the first four letters of your last name, and the last four of your SSN.</a:t>
            </a:r>
          </a:p>
          <a:p>
            <a:pPr lvl="1"/>
            <a:r>
              <a:rPr lang="en-US"/>
              <a:t>EXAMPLE: Amy Smith, 1234 = asmit1234</a:t>
            </a:r>
          </a:p>
          <a:p>
            <a:pPr lvl="1"/>
            <a:r>
              <a:rPr lang="en-US"/>
              <a:t>Temporary password for new users is APPLE.</a:t>
            </a:r>
          </a:p>
        </p:txBody>
      </p:sp>
      <p:pic>
        <p:nvPicPr>
          <p:cNvPr id="8" name="Picture 7">
            <a:extLst>
              <a:ext uri="{FF2B5EF4-FFF2-40B4-BE49-F238E27FC236}">
                <a16:creationId xmlns:a16="http://schemas.microsoft.com/office/drawing/2014/main" id="{814CF1C5-7AE1-45C4-ADAF-0B0C9C225962}"/>
              </a:ext>
            </a:extLst>
          </p:cNvPr>
          <p:cNvPicPr>
            <a:picLocks noChangeAspect="1"/>
          </p:cNvPicPr>
          <p:nvPr/>
        </p:nvPicPr>
        <p:blipFill>
          <a:blip r:embed="rId6"/>
          <a:stretch>
            <a:fillRect/>
          </a:stretch>
        </p:blipFill>
        <p:spPr>
          <a:xfrm>
            <a:off x="2012123" y="4188123"/>
            <a:ext cx="4690336" cy="2516170"/>
          </a:xfrm>
          <a:prstGeom prst="rect">
            <a:avLst/>
          </a:prstGeom>
        </p:spPr>
      </p:pic>
      <p:sp>
        <p:nvSpPr>
          <p:cNvPr id="9" name="TextBox 8">
            <a:extLst>
              <a:ext uri="{FF2B5EF4-FFF2-40B4-BE49-F238E27FC236}">
                <a16:creationId xmlns:a16="http://schemas.microsoft.com/office/drawing/2014/main" id="{B3C7AD7E-47A2-48D5-82E2-2BFDAA1A5438}"/>
              </a:ext>
            </a:extLst>
          </p:cNvPr>
          <p:cNvSpPr txBox="1"/>
          <p:nvPr/>
        </p:nvSpPr>
        <p:spPr>
          <a:xfrm>
            <a:off x="7023604" y="4345757"/>
            <a:ext cx="4690336" cy="1323439"/>
          </a:xfrm>
          <a:prstGeom prst="rect">
            <a:avLst/>
          </a:prstGeom>
          <a:noFill/>
        </p:spPr>
        <p:txBody>
          <a:bodyPr wrap="square" rtlCol="0">
            <a:spAutoFit/>
          </a:bodyPr>
          <a:lstStyle/>
          <a:p>
            <a:r>
              <a:rPr lang="en-US" sz="2000"/>
              <a:t>For technical assistance or log-in issues, please contact HealthWorks:</a:t>
            </a:r>
          </a:p>
          <a:p>
            <a:pPr marL="285750" indent="-285750">
              <a:buFont typeface="Arial" panose="020B0604020202020204" pitchFamily="34" charset="0"/>
              <a:buChar char="•"/>
            </a:pPr>
            <a:r>
              <a:rPr lang="en-US" sz="2000"/>
              <a:t>513-751-1288 (7a-6p, M-F)</a:t>
            </a:r>
          </a:p>
          <a:p>
            <a:pPr marL="285750" indent="-285750">
              <a:buFont typeface="Arial" panose="020B0604020202020204" pitchFamily="34" charset="0"/>
              <a:buChar char="•"/>
            </a:pPr>
            <a:r>
              <a:rPr lang="en-US" sz="2000"/>
              <a:t>CEBCOwellness@cincyhealthworks.com</a:t>
            </a:r>
          </a:p>
        </p:txBody>
      </p:sp>
      <p:pic>
        <p:nvPicPr>
          <p:cNvPr id="7" name="Audio 6">
            <a:hlinkClick r:id="" action="ppaction://media"/>
            <a:extLst>
              <a:ext uri="{FF2B5EF4-FFF2-40B4-BE49-F238E27FC236}">
                <a16:creationId xmlns:a16="http://schemas.microsoft.com/office/drawing/2014/main" id="{DCF36C27-0616-4A54-8E41-5EF6066CEE6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748119818"/>
      </p:ext>
    </p:extLst>
  </p:cSld>
  <p:clrMapOvr>
    <a:masterClrMapping/>
  </p:clrMapOvr>
  <mc:AlternateContent xmlns:mc="http://schemas.openxmlformats.org/markup-compatibility/2006" xmlns:p14="http://schemas.microsoft.com/office/powerpoint/2010/main">
    <mc:Choice Requires="p14">
      <p:transition spd="slow" p14:dur="2000" advTm="61868"/>
    </mc:Choice>
    <mc:Fallback xmlns="">
      <p:transition spd="slow" advTm="61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A237C-7C3F-4D39-BE9B-5221991D2FA0}"/>
              </a:ext>
            </a:extLst>
          </p:cNvPr>
          <p:cNvSpPr>
            <a:spLocks noGrp="1"/>
          </p:cNvSpPr>
          <p:nvPr>
            <p:ph type="title"/>
          </p:nvPr>
        </p:nvSpPr>
        <p:spPr/>
        <p:txBody>
          <a:bodyPr/>
          <a:lstStyle/>
          <a:p>
            <a:r>
              <a:rPr lang="en-US" b="1"/>
              <a:t>Program Activities: </a:t>
            </a:r>
            <a:r>
              <a:rPr lang="en-US" b="1">
                <a:solidFill>
                  <a:srgbClr val="C00000"/>
                </a:solidFill>
              </a:rPr>
              <a:t>600 Point Goal</a:t>
            </a:r>
          </a:p>
        </p:txBody>
      </p:sp>
      <p:sp>
        <p:nvSpPr>
          <p:cNvPr id="4" name="Content Placeholder 3">
            <a:extLst>
              <a:ext uri="{FF2B5EF4-FFF2-40B4-BE49-F238E27FC236}">
                <a16:creationId xmlns:a16="http://schemas.microsoft.com/office/drawing/2014/main" id="{95B156C7-2E3F-405B-8CEE-7D4AB3BFEF55}"/>
              </a:ext>
            </a:extLst>
          </p:cNvPr>
          <p:cNvSpPr>
            <a:spLocks noGrp="1"/>
          </p:cNvSpPr>
          <p:nvPr>
            <p:ph idx="1"/>
          </p:nvPr>
        </p:nvSpPr>
        <p:spPr/>
        <p:txBody>
          <a:bodyPr/>
          <a:lstStyle/>
          <a:p>
            <a:endParaRPr lang="en-US"/>
          </a:p>
        </p:txBody>
      </p:sp>
      <p:graphicFrame>
        <p:nvGraphicFramePr>
          <p:cNvPr id="6" name="Table 4">
            <a:extLst>
              <a:ext uri="{FF2B5EF4-FFF2-40B4-BE49-F238E27FC236}">
                <a16:creationId xmlns:a16="http://schemas.microsoft.com/office/drawing/2014/main" id="{EE18DDAC-F917-4BFE-87C0-80A42B25C005}"/>
              </a:ext>
            </a:extLst>
          </p:cNvPr>
          <p:cNvGraphicFramePr>
            <a:graphicFrameLocks/>
          </p:cNvGraphicFramePr>
          <p:nvPr>
            <p:extLst>
              <p:ext uri="{D42A27DB-BD31-4B8C-83A1-F6EECF244321}">
                <p14:modId xmlns:p14="http://schemas.microsoft.com/office/powerpoint/2010/main" val="3374485542"/>
              </p:ext>
            </p:extLst>
          </p:nvPr>
        </p:nvGraphicFramePr>
        <p:xfrm>
          <a:off x="838200" y="1544003"/>
          <a:ext cx="10515600" cy="4632960"/>
        </p:xfrm>
        <a:graphic>
          <a:graphicData uri="http://schemas.openxmlformats.org/drawingml/2006/table">
            <a:tbl>
              <a:tblPr firstRow="1" bandRow="1">
                <a:tableStyleId>{073A0DAA-6AF3-43AB-8588-CEC1D06C72B9}</a:tableStyleId>
              </a:tblPr>
              <a:tblGrid>
                <a:gridCol w="3505200">
                  <a:extLst>
                    <a:ext uri="{9D8B030D-6E8A-4147-A177-3AD203B41FA5}">
                      <a16:colId xmlns:a16="http://schemas.microsoft.com/office/drawing/2014/main" val="2115504660"/>
                    </a:ext>
                  </a:extLst>
                </a:gridCol>
                <a:gridCol w="3505200">
                  <a:extLst>
                    <a:ext uri="{9D8B030D-6E8A-4147-A177-3AD203B41FA5}">
                      <a16:colId xmlns:a16="http://schemas.microsoft.com/office/drawing/2014/main" val="2355224684"/>
                    </a:ext>
                  </a:extLst>
                </a:gridCol>
                <a:gridCol w="3505200">
                  <a:extLst>
                    <a:ext uri="{9D8B030D-6E8A-4147-A177-3AD203B41FA5}">
                      <a16:colId xmlns:a16="http://schemas.microsoft.com/office/drawing/2014/main" val="1568760825"/>
                    </a:ext>
                  </a:extLst>
                </a:gridCol>
              </a:tblGrid>
              <a:tr h="370840">
                <a:tc>
                  <a:txBody>
                    <a:bodyPr/>
                    <a:lstStyle/>
                    <a:p>
                      <a:r>
                        <a:rPr lang="en-US" sz="1800" b="1"/>
                        <a:t>ACTIVITY</a:t>
                      </a:r>
                    </a:p>
                  </a:txBody>
                  <a:tcPr/>
                </a:tc>
                <a:tc>
                  <a:txBody>
                    <a:bodyPr/>
                    <a:lstStyle/>
                    <a:p>
                      <a:r>
                        <a:rPr lang="en-US" sz="1800" b="1"/>
                        <a:t>POINT VALUE PER ACTIVITY/MAX COMPLETION</a:t>
                      </a:r>
                    </a:p>
                  </a:txBody>
                  <a:tcPr/>
                </a:tc>
                <a:tc>
                  <a:txBody>
                    <a:bodyPr/>
                    <a:lstStyle/>
                    <a:p>
                      <a:r>
                        <a:rPr lang="en-US" sz="1800" b="1"/>
                        <a:t>MAXIMUM POINT VALUE AVAILABLE</a:t>
                      </a:r>
                    </a:p>
                  </a:txBody>
                  <a:tcPr/>
                </a:tc>
                <a:extLst>
                  <a:ext uri="{0D108BD9-81ED-4DB2-BD59-A6C34878D82A}">
                    <a16:rowId xmlns:a16="http://schemas.microsoft.com/office/drawing/2014/main" val="1672298693"/>
                  </a:ext>
                </a:extLst>
              </a:tr>
              <a:tr h="370840">
                <a:tc>
                  <a:txBody>
                    <a:bodyPr/>
                    <a:lstStyle/>
                    <a:p>
                      <a:r>
                        <a:rPr lang="en-US" sz="1400" b="1"/>
                        <a:t>CORE REQUIREMENT #1:</a:t>
                      </a:r>
                    </a:p>
                    <a:p>
                      <a:r>
                        <a:rPr lang="en-US" sz="1400"/>
                        <a:t>Health Evaluation (includes 50 points for receiving a Personal Health Score &amp; Goal)</a:t>
                      </a:r>
                    </a:p>
                  </a:txBody>
                  <a:tcPr/>
                </a:tc>
                <a:tc>
                  <a:txBody>
                    <a:bodyPr/>
                    <a:lstStyle/>
                    <a:p>
                      <a:r>
                        <a:rPr lang="en-US" sz="1400"/>
                        <a:t>200 points (max of 1)</a:t>
                      </a:r>
                    </a:p>
                  </a:txBody>
                  <a:tcPr/>
                </a:tc>
                <a:tc>
                  <a:txBody>
                    <a:bodyPr/>
                    <a:lstStyle/>
                    <a:p>
                      <a:pPr algn="ctr"/>
                      <a:r>
                        <a:rPr lang="en-US" sz="1400"/>
                        <a:t>200</a:t>
                      </a:r>
                    </a:p>
                    <a:p>
                      <a:pPr algn="ctr"/>
                      <a:r>
                        <a:rPr lang="en-US" sz="1400"/>
                        <a:t>(150 points for the health evaluation + 50 points for the PHS &amp; Goal)</a:t>
                      </a:r>
                    </a:p>
                  </a:txBody>
                  <a:tcPr/>
                </a:tc>
                <a:extLst>
                  <a:ext uri="{0D108BD9-81ED-4DB2-BD59-A6C34878D82A}">
                    <a16:rowId xmlns:a16="http://schemas.microsoft.com/office/drawing/2014/main" val="2412603832"/>
                  </a:ext>
                </a:extLst>
              </a:tr>
              <a:tr h="370840">
                <a:tc>
                  <a:txBody>
                    <a:bodyPr/>
                    <a:lstStyle/>
                    <a:p>
                      <a:r>
                        <a:rPr lang="en-US" sz="1400" b="1"/>
                        <a:t>CORE REQUIREMENT #2: </a:t>
                      </a:r>
                    </a:p>
                    <a:p>
                      <a:r>
                        <a:rPr lang="en-US" sz="1400"/>
                        <a:t>Annual Routine Check-Up (Physical)</a:t>
                      </a:r>
                    </a:p>
                  </a:txBody>
                  <a:tcPr/>
                </a:tc>
                <a:tc>
                  <a:txBody>
                    <a:bodyPr/>
                    <a:lstStyle/>
                    <a:p>
                      <a:r>
                        <a:rPr lang="en-US" sz="1400"/>
                        <a:t>100 points (max of 1)</a:t>
                      </a:r>
                    </a:p>
                  </a:txBody>
                  <a:tcPr/>
                </a:tc>
                <a:tc>
                  <a:txBody>
                    <a:bodyPr/>
                    <a:lstStyle/>
                    <a:p>
                      <a:pPr algn="ctr"/>
                      <a:r>
                        <a:rPr lang="en-US" sz="1400"/>
                        <a:t>100</a:t>
                      </a:r>
                    </a:p>
                  </a:txBody>
                  <a:tcPr/>
                </a:tc>
                <a:extLst>
                  <a:ext uri="{0D108BD9-81ED-4DB2-BD59-A6C34878D82A}">
                    <a16:rowId xmlns:a16="http://schemas.microsoft.com/office/drawing/2014/main" val="2684378173"/>
                  </a:ext>
                </a:extLst>
              </a:tr>
              <a:tr h="370840">
                <a:tc gridSpan="3">
                  <a:txBody>
                    <a:bodyPr/>
                    <a:lstStyle/>
                    <a:p>
                      <a:pPr algn="ctr"/>
                      <a:r>
                        <a:rPr lang="en-US" sz="1800" b="1"/>
                        <a:t>Select and complete a minimum of 300 points in elective activities below; 600-point goal.</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22062987"/>
                  </a:ext>
                </a:extLst>
              </a:tr>
              <a:tr h="370840">
                <a:tc>
                  <a:txBody>
                    <a:bodyPr/>
                    <a:lstStyle/>
                    <a:p>
                      <a:r>
                        <a:rPr lang="en-US" sz="1400"/>
                        <a:t>Share Lab Results with Doctor</a:t>
                      </a:r>
                    </a:p>
                  </a:txBody>
                  <a:tcPr/>
                </a:tc>
                <a:tc>
                  <a:txBody>
                    <a:bodyPr/>
                    <a:lstStyle/>
                    <a:p>
                      <a:r>
                        <a:rPr lang="en-US" sz="1400"/>
                        <a:t>50 points (max of 1)</a:t>
                      </a:r>
                    </a:p>
                  </a:txBody>
                  <a:tcPr/>
                </a:tc>
                <a:tc>
                  <a:txBody>
                    <a:bodyPr/>
                    <a:lstStyle/>
                    <a:p>
                      <a:pPr algn="ctr"/>
                      <a:r>
                        <a:rPr lang="en-US" sz="1400"/>
                        <a:t>50 </a:t>
                      </a:r>
                    </a:p>
                  </a:txBody>
                  <a:tcPr/>
                </a:tc>
                <a:extLst>
                  <a:ext uri="{0D108BD9-81ED-4DB2-BD59-A6C34878D82A}">
                    <a16:rowId xmlns:a16="http://schemas.microsoft.com/office/drawing/2014/main" val="784962004"/>
                  </a:ext>
                </a:extLst>
              </a:tr>
              <a:tr h="370840">
                <a:tc>
                  <a:txBody>
                    <a:bodyPr/>
                    <a:lstStyle/>
                    <a:p>
                      <a:r>
                        <a:rPr lang="en-US" sz="1400"/>
                        <a:t>Preventive Care</a:t>
                      </a:r>
                    </a:p>
                  </a:txBody>
                  <a:tcPr/>
                </a:tc>
                <a:tc>
                  <a:txBody>
                    <a:bodyPr/>
                    <a:lstStyle/>
                    <a:p>
                      <a:r>
                        <a:rPr lang="en-US" sz="1400"/>
                        <a:t>50 points (max of 2)</a:t>
                      </a:r>
                    </a:p>
                  </a:txBody>
                  <a:tcPr/>
                </a:tc>
                <a:tc>
                  <a:txBody>
                    <a:bodyPr/>
                    <a:lstStyle/>
                    <a:p>
                      <a:pPr algn="ctr"/>
                      <a:r>
                        <a:rPr lang="en-US" sz="1400"/>
                        <a:t>100</a:t>
                      </a:r>
                    </a:p>
                  </a:txBody>
                  <a:tcPr/>
                </a:tc>
                <a:extLst>
                  <a:ext uri="{0D108BD9-81ED-4DB2-BD59-A6C34878D82A}">
                    <a16:rowId xmlns:a16="http://schemas.microsoft.com/office/drawing/2014/main" val="3519292141"/>
                  </a:ext>
                </a:extLst>
              </a:tr>
              <a:tr h="370840">
                <a:tc>
                  <a:txBody>
                    <a:bodyPr/>
                    <a:lstStyle/>
                    <a:p>
                      <a:r>
                        <a:rPr lang="en-US" sz="1400"/>
                        <a:t>Log Steps/Activity</a:t>
                      </a:r>
                    </a:p>
                  </a:txBody>
                  <a:tcPr/>
                </a:tc>
                <a:tc>
                  <a:txBody>
                    <a:bodyPr/>
                    <a:lstStyle/>
                    <a:p>
                      <a:r>
                        <a:rPr lang="en-US" sz="1400"/>
                        <a:t>1 point for 7500 steps per day (max of 1 point per day)</a:t>
                      </a:r>
                    </a:p>
                  </a:txBody>
                  <a:tcPr/>
                </a:tc>
                <a:tc>
                  <a:txBody>
                    <a:bodyPr/>
                    <a:lstStyle/>
                    <a:p>
                      <a:pPr algn="ctr"/>
                      <a:r>
                        <a:rPr lang="en-US" sz="1400"/>
                        <a:t>100</a:t>
                      </a:r>
                    </a:p>
                  </a:txBody>
                  <a:tcPr/>
                </a:tc>
                <a:extLst>
                  <a:ext uri="{0D108BD9-81ED-4DB2-BD59-A6C34878D82A}">
                    <a16:rowId xmlns:a16="http://schemas.microsoft.com/office/drawing/2014/main" val="4121955532"/>
                  </a:ext>
                </a:extLst>
              </a:tr>
              <a:tr h="370840">
                <a:tc>
                  <a:txBody>
                    <a:bodyPr/>
                    <a:lstStyle/>
                    <a:p>
                      <a:r>
                        <a:rPr lang="en-US" sz="1400"/>
                        <a:t>25-Point Community Activities</a:t>
                      </a:r>
                    </a:p>
                  </a:txBody>
                  <a:tcPr/>
                </a:tc>
                <a:tc>
                  <a:txBody>
                    <a:bodyPr/>
                    <a:lstStyle/>
                    <a:p>
                      <a:r>
                        <a:rPr lang="en-US" sz="1400"/>
                        <a:t>25 points each (max of 6)</a:t>
                      </a:r>
                    </a:p>
                  </a:txBody>
                  <a:tcPr/>
                </a:tc>
                <a:tc rowSpan="2">
                  <a:txBody>
                    <a:bodyPr/>
                    <a:lstStyle/>
                    <a:p>
                      <a:pPr algn="ctr"/>
                      <a:endParaRPr lang="en-US" sz="1400"/>
                    </a:p>
                    <a:p>
                      <a:pPr algn="ctr"/>
                      <a:r>
                        <a:rPr lang="en-US" sz="1400"/>
                        <a:t>150 (any combo)</a:t>
                      </a:r>
                    </a:p>
                  </a:txBody>
                  <a:tcPr/>
                </a:tc>
                <a:extLst>
                  <a:ext uri="{0D108BD9-81ED-4DB2-BD59-A6C34878D82A}">
                    <a16:rowId xmlns:a16="http://schemas.microsoft.com/office/drawing/2014/main" val="3533215144"/>
                  </a:ext>
                </a:extLst>
              </a:tr>
              <a:tr h="370840">
                <a:tc>
                  <a:txBody>
                    <a:bodyPr/>
                    <a:lstStyle/>
                    <a:p>
                      <a:r>
                        <a:rPr lang="en-US" sz="1400"/>
                        <a:t>50-Point Community Activities </a:t>
                      </a:r>
                    </a:p>
                  </a:txBody>
                  <a:tcPr/>
                </a:tc>
                <a:tc>
                  <a:txBody>
                    <a:bodyPr/>
                    <a:lstStyle/>
                    <a:p>
                      <a:r>
                        <a:rPr lang="en-US" sz="1400"/>
                        <a:t>50 points each (max of 3)</a:t>
                      </a:r>
                    </a:p>
                  </a:txBody>
                  <a:tcPr/>
                </a:tc>
                <a:tc vMerge="1">
                  <a:txBody>
                    <a:bodyPr/>
                    <a:lstStyle/>
                    <a:p>
                      <a:endParaRPr lang="en-US"/>
                    </a:p>
                  </a:txBody>
                  <a:tcPr/>
                </a:tc>
                <a:extLst>
                  <a:ext uri="{0D108BD9-81ED-4DB2-BD59-A6C34878D82A}">
                    <a16:rowId xmlns:a16="http://schemas.microsoft.com/office/drawing/2014/main" val="3471645529"/>
                  </a:ext>
                </a:extLst>
              </a:tr>
              <a:tr h="370840">
                <a:tc>
                  <a:txBody>
                    <a:bodyPr/>
                    <a:lstStyle/>
                    <a:p>
                      <a:r>
                        <a:rPr lang="en-US" sz="1400"/>
                        <a:t>Online Workshops &amp; Challenges</a:t>
                      </a:r>
                    </a:p>
                  </a:txBody>
                  <a:tcPr/>
                </a:tc>
                <a:tc>
                  <a:txBody>
                    <a:bodyPr/>
                    <a:lstStyle/>
                    <a:p>
                      <a:r>
                        <a:rPr lang="en-US" sz="1400"/>
                        <a:t>25 points each (up to 2 of each)</a:t>
                      </a:r>
                    </a:p>
                  </a:txBody>
                  <a:tcPr/>
                </a:tc>
                <a:tc>
                  <a:txBody>
                    <a:bodyPr/>
                    <a:lstStyle/>
                    <a:p>
                      <a:pPr algn="ctr"/>
                      <a:r>
                        <a:rPr lang="en-US" sz="1400"/>
                        <a:t>100</a:t>
                      </a:r>
                    </a:p>
                  </a:txBody>
                  <a:tcPr/>
                </a:tc>
                <a:extLst>
                  <a:ext uri="{0D108BD9-81ED-4DB2-BD59-A6C34878D82A}">
                    <a16:rowId xmlns:a16="http://schemas.microsoft.com/office/drawing/2014/main" val="2923561810"/>
                  </a:ext>
                </a:extLst>
              </a:tr>
            </a:tbl>
          </a:graphicData>
        </a:graphic>
      </p:graphicFrame>
      <p:pic>
        <p:nvPicPr>
          <p:cNvPr id="5" name="Audio 4">
            <a:hlinkClick r:id="" action="ppaction://media"/>
            <a:extLst>
              <a:ext uri="{FF2B5EF4-FFF2-40B4-BE49-F238E27FC236}">
                <a16:creationId xmlns:a16="http://schemas.microsoft.com/office/drawing/2014/main" id="{B982E14E-68D7-4025-94D0-278A68BB53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809345765"/>
      </p:ext>
    </p:extLst>
  </p:cSld>
  <p:clrMapOvr>
    <a:masterClrMapping/>
  </p:clrMapOvr>
  <mc:AlternateContent xmlns:mc="http://schemas.openxmlformats.org/markup-compatibility/2006" xmlns:p14="http://schemas.microsoft.com/office/powerpoint/2010/main">
    <mc:Choice Requires="p14">
      <p:transition spd="slow" p14:dur="2000" advTm="28515"/>
    </mc:Choice>
    <mc:Fallback xmlns="">
      <p:transition spd="slow" advTm="28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58888-FBE4-4DD0-88CF-024F210D1637}"/>
              </a:ext>
            </a:extLst>
          </p:cNvPr>
          <p:cNvSpPr>
            <a:spLocks noGrp="1"/>
          </p:cNvSpPr>
          <p:nvPr>
            <p:ph type="title"/>
          </p:nvPr>
        </p:nvSpPr>
        <p:spPr/>
        <p:txBody>
          <a:bodyPr/>
          <a:lstStyle/>
          <a:p>
            <a:r>
              <a:rPr lang="en-US" b="1"/>
              <a:t>To Track &amp; Report Points</a:t>
            </a:r>
          </a:p>
        </p:txBody>
      </p:sp>
      <p:sp>
        <p:nvSpPr>
          <p:cNvPr id="3" name="Content Placeholder 2">
            <a:extLst>
              <a:ext uri="{FF2B5EF4-FFF2-40B4-BE49-F238E27FC236}">
                <a16:creationId xmlns:a16="http://schemas.microsoft.com/office/drawing/2014/main" id="{7D243144-4476-4E38-89BA-7138D6535D8D}"/>
              </a:ext>
            </a:extLst>
          </p:cNvPr>
          <p:cNvSpPr>
            <a:spLocks noGrp="1"/>
          </p:cNvSpPr>
          <p:nvPr>
            <p:ph idx="1"/>
          </p:nvPr>
        </p:nvSpPr>
        <p:spPr>
          <a:xfrm>
            <a:off x="838199" y="1477107"/>
            <a:ext cx="11031415" cy="5284178"/>
          </a:xfrm>
        </p:spPr>
        <p:txBody>
          <a:bodyPr/>
          <a:lstStyle/>
          <a:p>
            <a:r>
              <a:rPr lang="en-US"/>
              <a:t>Go to </a:t>
            </a:r>
            <a:r>
              <a:rPr lang="en-US" b="1"/>
              <a:t>Health Activity Tracker </a:t>
            </a:r>
            <a:r>
              <a:rPr lang="en-US"/>
              <a:t>from the Homepage, under “My Wellness”.</a:t>
            </a:r>
          </a:p>
          <a:p>
            <a:pPr lvl="1"/>
            <a:r>
              <a:rPr lang="en-US"/>
              <a:t>This is where points will be loaded for completing the core requirements and online activities and where to self-report all other activities available. </a:t>
            </a:r>
          </a:p>
        </p:txBody>
      </p:sp>
      <p:pic>
        <p:nvPicPr>
          <p:cNvPr id="8" name="Picture 7">
            <a:extLst>
              <a:ext uri="{FF2B5EF4-FFF2-40B4-BE49-F238E27FC236}">
                <a16:creationId xmlns:a16="http://schemas.microsoft.com/office/drawing/2014/main" id="{814CF1C5-7AE1-45C4-ADAF-0B0C9C22596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685880" y="2802670"/>
            <a:ext cx="6288196" cy="3750008"/>
          </a:xfrm>
          <a:prstGeom prst="rect">
            <a:avLst/>
          </a:prstGeom>
        </p:spPr>
      </p:pic>
      <p:sp>
        <p:nvSpPr>
          <p:cNvPr id="4" name="Oval 3">
            <a:extLst>
              <a:ext uri="{FF2B5EF4-FFF2-40B4-BE49-F238E27FC236}">
                <a16:creationId xmlns:a16="http://schemas.microsoft.com/office/drawing/2014/main" id="{53BB860A-D366-4FE2-B62C-6100C050C5B7}"/>
              </a:ext>
            </a:extLst>
          </p:cNvPr>
          <p:cNvSpPr/>
          <p:nvPr/>
        </p:nvSpPr>
        <p:spPr>
          <a:xfrm>
            <a:off x="3894472" y="5915317"/>
            <a:ext cx="1885361" cy="36764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581747BD-EE39-4E61-A8F4-505B7367F393}"/>
              </a:ext>
            </a:extLst>
          </p:cNvPr>
          <p:cNvSpPr/>
          <p:nvPr/>
        </p:nvSpPr>
        <p:spPr>
          <a:xfrm>
            <a:off x="2324428" y="5727489"/>
            <a:ext cx="1503456" cy="74330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B80AEAA7-E59E-46C4-A2FC-64D248F1E8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468300134"/>
      </p:ext>
    </p:extLst>
  </p:cSld>
  <p:clrMapOvr>
    <a:masterClrMapping/>
  </p:clrMapOvr>
  <mc:AlternateContent xmlns:mc="http://schemas.openxmlformats.org/markup-compatibility/2006" xmlns:p14="http://schemas.microsoft.com/office/powerpoint/2010/main">
    <mc:Choice Requires="p14">
      <p:transition spd="slow" p14:dur="2000" advTm="29770"/>
    </mc:Choice>
    <mc:Fallback xmlns="">
      <p:transition spd="slow" advTm="29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4A746-F856-47C3-B19E-35CFAECE1DB5}"/>
              </a:ext>
            </a:extLst>
          </p:cNvPr>
          <p:cNvSpPr>
            <a:spLocks noGrp="1"/>
          </p:cNvSpPr>
          <p:nvPr>
            <p:ph type="title"/>
          </p:nvPr>
        </p:nvSpPr>
        <p:spPr/>
        <p:txBody>
          <a:bodyPr/>
          <a:lstStyle/>
          <a:p>
            <a:r>
              <a:rPr lang="en-US" b="1"/>
              <a:t>Health Evaluation (Core Requirement #1)</a:t>
            </a:r>
            <a:endParaRPr lang="en-US"/>
          </a:p>
        </p:txBody>
      </p:sp>
      <p:sp>
        <p:nvSpPr>
          <p:cNvPr id="3" name="Content Placeholder 2">
            <a:extLst>
              <a:ext uri="{FF2B5EF4-FFF2-40B4-BE49-F238E27FC236}">
                <a16:creationId xmlns:a16="http://schemas.microsoft.com/office/drawing/2014/main" id="{5174ADAF-F0DE-4817-88FD-55757EF4F3C3}"/>
              </a:ext>
            </a:extLst>
          </p:cNvPr>
          <p:cNvSpPr>
            <a:spLocks noGrp="1"/>
          </p:cNvSpPr>
          <p:nvPr>
            <p:ph idx="1"/>
          </p:nvPr>
        </p:nvSpPr>
        <p:spPr/>
        <p:txBody>
          <a:bodyPr>
            <a:normAutofit/>
          </a:bodyPr>
          <a:lstStyle/>
          <a:p>
            <a:r>
              <a:rPr lang="en-US"/>
              <a:t>Choose </a:t>
            </a:r>
            <a:r>
              <a:rPr lang="en-US" u="sng"/>
              <a:t>ONE</a:t>
            </a:r>
            <a:r>
              <a:rPr lang="en-US"/>
              <a:t> of the following options:</a:t>
            </a:r>
          </a:p>
          <a:p>
            <a:pPr lvl="1"/>
            <a:r>
              <a:rPr lang="en-US"/>
              <a:t>Onsite at the workplace</a:t>
            </a:r>
          </a:p>
          <a:p>
            <a:pPr lvl="1"/>
            <a:r>
              <a:rPr lang="en-US"/>
              <a:t>Test at any LabCorp location</a:t>
            </a:r>
          </a:p>
          <a:p>
            <a:pPr lvl="1"/>
            <a:r>
              <a:rPr lang="en-US"/>
              <a:t>Physician (a form must be completed by physician’s office for return)</a:t>
            </a:r>
          </a:p>
          <a:p>
            <a:endParaRPr lang="en-US"/>
          </a:p>
          <a:p>
            <a:r>
              <a:rPr lang="en-US"/>
              <a:t>*Important Health Evaluation Information*</a:t>
            </a:r>
          </a:p>
          <a:p>
            <a:pPr lvl="1"/>
            <a:r>
              <a:rPr lang="en-US"/>
              <a:t>All health evaluations (bloodwork) are billed as insurance claims.  Participants will get an EOB (explanation of benefits) showing $0 responsibility as the cost is covered at 100%.  </a:t>
            </a:r>
          </a:p>
          <a:p>
            <a:pPr lvl="2"/>
            <a:r>
              <a:rPr lang="en-US"/>
              <a:t>For those choosing to get their bloodwork ordered by their physician: be sure to tell the office it’s for routine/preventive purposes so they bill it to insurance that way.</a:t>
            </a:r>
          </a:p>
          <a:p>
            <a:pPr marL="457200" lvl="1" indent="0">
              <a:buNone/>
            </a:pPr>
            <a:endParaRPr lang="en-US"/>
          </a:p>
        </p:txBody>
      </p:sp>
      <p:pic>
        <p:nvPicPr>
          <p:cNvPr id="7" name="Audio 6">
            <a:hlinkClick r:id="" action="ppaction://media"/>
            <a:extLst>
              <a:ext uri="{FF2B5EF4-FFF2-40B4-BE49-F238E27FC236}">
                <a16:creationId xmlns:a16="http://schemas.microsoft.com/office/drawing/2014/main" id="{7C922E2B-C17C-4C8F-8DA7-85A2AF02AC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951733958"/>
      </p:ext>
    </p:extLst>
  </p:cSld>
  <p:clrMapOvr>
    <a:masterClrMapping/>
  </p:clrMapOvr>
  <mc:AlternateContent xmlns:mc="http://schemas.openxmlformats.org/markup-compatibility/2006" xmlns:p14="http://schemas.microsoft.com/office/powerpoint/2010/main">
    <mc:Choice Requires="p14">
      <p:transition spd="slow" p14:dur="2000" advTm="45399"/>
    </mc:Choice>
    <mc:Fallback xmlns="">
      <p:transition spd="slow" advTm="45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4A746-F856-47C3-B19E-35CFAECE1DB5}"/>
              </a:ext>
            </a:extLst>
          </p:cNvPr>
          <p:cNvSpPr>
            <a:spLocks noGrp="1"/>
          </p:cNvSpPr>
          <p:nvPr>
            <p:ph type="title"/>
          </p:nvPr>
        </p:nvSpPr>
        <p:spPr/>
        <p:txBody>
          <a:bodyPr/>
          <a:lstStyle/>
          <a:p>
            <a:r>
              <a:rPr lang="en-US" b="1" u="sng"/>
              <a:t>NEW</a:t>
            </a:r>
            <a:r>
              <a:rPr lang="en-US" b="1"/>
              <a:t> Annual Check-Up (Core Requirement #2)</a:t>
            </a:r>
            <a:endParaRPr lang="en-US"/>
          </a:p>
        </p:txBody>
      </p:sp>
      <p:sp>
        <p:nvSpPr>
          <p:cNvPr id="3" name="Content Placeholder 2">
            <a:extLst>
              <a:ext uri="{FF2B5EF4-FFF2-40B4-BE49-F238E27FC236}">
                <a16:creationId xmlns:a16="http://schemas.microsoft.com/office/drawing/2014/main" id="{5174ADAF-F0DE-4817-88FD-55757EF4F3C3}"/>
              </a:ext>
            </a:extLst>
          </p:cNvPr>
          <p:cNvSpPr>
            <a:spLocks noGrp="1"/>
          </p:cNvSpPr>
          <p:nvPr>
            <p:ph idx="1"/>
          </p:nvPr>
        </p:nvSpPr>
        <p:spPr>
          <a:xfrm>
            <a:off x="838200" y="1577567"/>
            <a:ext cx="10515600" cy="5005633"/>
          </a:xfrm>
        </p:spPr>
        <p:txBody>
          <a:bodyPr>
            <a:normAutofit fontScale="85000" lnSpcReduction="20000"/>
          </a:bodyPr>
          <a:lstStyle/>
          <a:p>
            <a:r>
              <a:rPr lang="en-US"/>
              <a:t>Done with a primary care at the provider’s office or through video chat (not by phone).  All routine visits that are in-person or through video chat </a:t>
            </a:r>
            <a:r>
              <a:rPr lang="en-US" b="1"/>
              <a:t>AND</a:t>
            </a:r>
            <a:r>
              <a:rPr lang="en-US"/>
              <a:t> billed as preventive will be covered at 100% (no cost to the member).  </a:t>
            </a:r>
          </a:p>
          <a:p>
            <a:pPr lvl="1"/>
            <a:r>
              <a:rPr lang="en-US"/>
              <a:t>A PCP is the coordinating entity for ones’ healthcare; they help patients stay healthy and catch problems early.  </a:t>
            </a:r>
          </a:p>
          <a:p>
            <a:pPr marL="457200" lvl="1" indent="0">
              <a:buNone/>
            </a:pPr>
            <a:endParaRPr lang="en-US"/>
          </a:p>
          <a:p>
            <a:r>
              <a:rPr lang="en-US"/>
              <a:t>All preventive exams and immunizations including an annual check-up are covered under insurance benefits at no cost to you when billed as routine/preventive.   </a:t>
            </a:r>
          </a:p>
          <a:p>
            <a:pPr lvl="1"/>
            <a:r>
              <a:rPr lang="en-US"/>
              <a:t>Be sure to use an in-network provider and you will pay $0 for your annual check-up and any other preventive screenings that are appropriate for your age &amp; gender.  </a:t>
            </a:r>
          </a:p>
          <a:p>
            <a:pPr marL="0" indent="0">
              <a:buNone/>
            </a:pPr>
            <a:endParaRPr lang="en-US"/>
          </a:p>
          <a:p>
            <a:r>
              <a:rPr lang="en-US"/>
              <a:t>*IMPORTANT Annual Check-Up Information*</a:t>
            </a:r>
          </a:p>
          <a:p>
            <a:pPr lvl="1"/>
            <a:r>
              <a:rPr lang="en-US"/>
              <a:t>Schedule your check-up as routine so it’s put through to insurance as preventive and covered in full.</a:t>
            </a:r>
          </a:p>
          <a:p>
            <a:pPr lvl="1"/>
            <a:r>
              <a:rPr lang="en-US"/>
              <a:t>If you are having problems finding primary care accepting new patients, go to the Engage App, hit find care, then type in primary care for adults OR contact Anthem. </a:t>
            </a:r>
          </a:p>
        </p:txBody>
      </p:sp>
      <p:pic>
        <p:nvPicPr>
          <p:cNvPr id="7" name="Audio 6">
            <a:hlinkClick r:id="" action="ppaction://media"/>
            <a:extLst>
              <a:ext uri="{FF2B5EF4-FFF2-40B4-BE49-F238E27FC236}">
                <a16:creationId xmlns:a16="http://schemas.microsoft.com/office/drawing/2014/main" id="{846265B1-5D07-4F6F-BA7D-864551D759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400944024"/>
      </p:ext>
    </p:extLst>
  </p:cSld>
  <p:clrMapOvr>
    <a:masterClrMapping/>
  </p:clrMapOvr>
  <mc:AlternateContent xmlns:mc="http://schemas.openxmlformats.org/markup-compatibility/2006" xmlns:p14="http://schemas.microsoft.com/office/powerpoint/2010/main">
    <mc:Choice Requires="p14">
      <p:transition spd="slow" p14:dur="2000" advTm="65517"/>
    </mc:Choice>
    <mc:Fallback xmlns="">
      <p:transition spd="slow" advTm="65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2663B-9555-4729-857F-FE4A3E0C3834}"/>
              </a:ext>
            </a:extLst>
          </p:cNvPr>
          <p:cNvSpPr>
            <a:spLocks noGrp="1"/>
          </p:cNvSpPr>
          <p:nvPr>
            <p:ph type="title"/>
          </p:nvPr>
        </p:nvSpPr>
        <p:spPr/>
        <p:txBody>
          <a:bodyPr>
            <a:normAutofit fontScale="90000"/>
          </a:bodyPr>
          <a:lstStyle/>
          <a:p>
            <a:r>
              <a:rPr lang="en-US" b="1"/>
              <a:t>Comprehensive Health Evaluation</a:t>
            </a:r>
            <a:br>
              <a:rPr lang="en-US" b="1"/>
            </a:br>
            <a:r>
              <a:rPr lang="en-US" b="1"/>
              <a:t>Onsite &amp; lab options include the following results:</a:t>
            </a:r>
          </a:p>
        </p:txBody>
      </p:sp>
      <p:graphicFrame>
        <p:nvGraphicFramePr>
          <p:cNvPr id="4" name="Content Placeholder 3">
            <a:extLst>
              <a:ext uri="{FF2B5EF4-FFF2-40B4-BE49-F238E27FC236}">
                <a16:creationId xmlns:a16="http://schemas.microsoft.com/office/drawing/2014/main" id="{D2E986E4-6E97-4E13-B2C8-7F6B11E95ABF}"/>
              </a:ext>
            </a:extLst>
          </p:cNvPr>
          <p:cNvGraphicFramePr>
            <a:graphicFrameLocks noGrp="1"/>
          </p:cNvGraphicFramePr>
          <p:nvPr>
            <p:ph idx="1"/>
            <p:extLst>
              <p:ext uri="{D42A27DB-BD31-4B8C-83A1-F6EECF244321}">
                <p14:modId xmlns:p14="http://schemas.microsoft.com/office/powerpoint/2010/main" val="4244271075"/>
              </p:ext>
            </p:extLst>
          </p:nvPr>
        </p:nvGraphicFramePr>
        <p:xfrm>
          <a:off x="960748" y="1690688"/>
          <a:ext cx="9559566" cy="3850240"/>
        </p:xfrm>
        <a:graphic>
          <a:graphicData uri="http://schemas.openxmlformats.org/drawingml/2006/table">
            <a:tbl>
              <a:tblPr firstRow="1" bandRow="1">
                <a:tableStyleId>{073A0DAA-6AF3-43AB-8588-CEC1D06C72B9}</a:tableStyleId>
              </a:tblPr>
              <a:tblGrid>
                <a:gridCol w="1593261">
                  <a:extLst>
                    <a:ext uri="{9D8B030D-6E8A-4147-A177-3AD203B41FA5}">
                      <a16:colId xmlns:a16="http://schemas.microsoft.com/office/drawing/2014/main" val="1016108172"/>
                    </a:ext>
                  </a:extLst>
                </a:gridCol>
                <a:gridCol w="1593261">
                  <a:extLst>
                    <a:ext uri="{9D8B030D-6E8A-4147-A177-3AD203B41FA5}">
                      <a16:colId xmlns:a16="http://schemas.microsoft.com/office/drawing/2014/main" val="2888958592"/>
                    </a:ext>
                  </a:extLst>
                </a:gridCol>
                <a:gridCol w="1593261">
                  <a:extLst>
                    <a:ext uri="{9D8B030D-6E8A-4147-A177-3AD203B41FA5}">
                      <a16:colId xmlns:a16="http://schemas.microsoft.com/office/drawing/2014/main" val="2161275102"/>
                    </a:ext>
                  </a:extLst>
                </a:gridCol>
                <a:gridCol w="1593261">
                  <a:extLst>
                    <a:ext uri="{9D8B030D-6E8A-4147-A177-3AD203B41FA5}">
                      <a16:colId xmlns:a16="http://schemas.microsoft.com/office/drawing/2014/main" val="1409767729"/>
                    </a:ext>
                  </a:extLst>
                </a:gridCol>
                <a:gridCol w="1593261">
                  <a:extLst>
                    <a:ext uri="{9D8B030D-6E8A-4147-A177-3AD203B41FA5}">
                      <a16:colId xmlns:a16="http://schemas.microsoft.com/office/drawing/2014/main" val="2084077495"/>
                    </a:ext>
                  </a:extLst>
                </a:gridCol>
                <a:gridCol w="1593261">
                  <a:extLst>
                    <a:ext uri="{9D8B030D-6E8A-4147-A177-3AD203B41FA5}">
                      <a16:colId xmlns:a16="http://schemas.microsoft.com/office/drawing/2014/main" val="3886650714"/>
                    </a:ext>
                  </a:extLst>
                </a:gridCol>
              </a:tblGrid>
              <a:tr h="293584">
                <a:tc>
                  <a:txBody>
                    <a:bodyPr/>
                    <a:lstStyle/>
                    <a:p>
                      <a:r>
                        <a:rPr lang="en-US" sz="1200"/>
                        <a:t>Glucose &amp; Uric Acid</a:t>
                      </a:r>
                    </a:p>
                  </a:txBody>
                  <a:tcPr/>
                </a:tc>
                <a:tc>
                  <a:txBody>
                    <a:bodyPr/>
                    <a:lstStyle/>
                    <a:p>
                      <a:r>
                        <a:rPr lang="en-US" sz="1200"/>
                        <a:t>Kidney (Renal)</a:t>
                      </a:r>
                    </a:p>
                  </a:txBody>
                  <a:tcPr/>
                </a:tc>
                <a:tc>
                  <a:txBody>
                    <a:bodyPr/>
                    <a:lstStyle/>
                    <a:p>
                      <a:r>
                        <a:rPr lang="en-US" sz="1200"/>
                        <a:t>Electrolytes</a:t>
                      </a:r>
                    </a:p>
                  </a:txBody>
                  <a:tcPr/>
                </a:tc>
                <a:tc>
                  <a:txBody>
                    <a:bodyPr/>
                    <a:lstStyle/>
                    <a:p>
                      <a:r>
                        <a:rPr lang="en-US" sz="1200"/>
                        <a:t>Liver (Hepatic)</a:t>
                      </a:r>
                    </a:p>
                  </a:txBody>
                  <a:tcPr/>
                </a:tc>
                <a:tc>
                  <a:txBody>
                    <a:bodyPr/>
                    <a:lstStyle/>
                    <a:p>
                      <a:r>
                        <a:rPr lang="en-US" sz="1200"/>
                        <a:t>Lipids</a:t>
                      </a:r>
                    </a:p>
                  </a:txBody>
                  <a:tcPr/>
                </a:tc>
                <a:tc>
                  <a:txBody>
                    <a:bodyPr/>
                    <a:lstStyle/>
                    <a:p>
                      <a:r>
                        <a:rPr lang="en-US" sz="1200"/>
                        <a:t>Complete Blood Count</a:t>
                      </a:r>
                    </a:p>
                  </a:txBody>
                  <a:tcPr/>
                </a:tc>
                <a:extLst>
                  <a:ext uri="{0D108BD9-81ED-4DB2-BD59-A6C34878D82A}">
                    <a16:rowId xmlns:a16="http://schemas.microsoft.com/office/drawing/2014/main" val="2052386296"/>
                  </a:ext>
                </a:extLst>
              </a:tr>
              <a:tr h="293584">
                <a:tc>
                  <a:txBody>
                    <a:bodyPr/>
                    <a:lstStyle/>
                    <a:p>
                      <a:r>
                        <a:rPr lang="en-US" sz="1200"/>
                        <a:t>Glucose, Serum</a:t>
                      </a:r>
                    </a:p>
                  </a:txBody>
                  <a:tcPr/>
                </a:tc>
                <a:tc>
                  <a:txBody>
                    <a:bodyPr/>
                    <a:lstStyle/>
                    <a:p>
                      <a:r>
                        <a:rPr lang="en-US" sz="1200"/>
                        <a:t>BUN</a:t>
                      </a:r>
                    </a:p>
                  </a:txBody>
                  <a:tcPr/>
                </a:tc>
                <a:tc>
                  <a:txBody>
                    <a:bodyPr/>
                    <a:lstStyle/>
                    <a:p>
                      <a:r>
                        <a:rPr lang="en-US" sz="1200"/>
                        <a:t>Sodium, Serum</a:t>
                      </a:r>
                    </a:p>
                  </a:txBody>
                  <a:tcPr/>
                </a:tc>
                <a:tc>
                  <a:txBody>
                    <a:bodyPr/>
                    <a:lstStyle/>
                    <a:p>
                      <a:r>
                        <a:rPr lang="en-US" sz="1200"/>
                        <a:t>Protein, Total, Serum</a:t>
                      </a:r>
                    </a:p>
                  </a:txBody>
                  <a:tcPr/>
                </a:tc>
                <a:tc>
                  <a:txBody>
                    <a:bodyPr/>
                    <a:lstStyle/>
                    <a:p>
                      <a:r>
                        <a:rPr lang="en-US" sz="1200"/>
                        <a:t>Cholesterol, Total</a:t>
                      </a:r>
                    </a:p>
                  </a:txBody>
                  <a:tcPr/>
                </a:tc>
                <a:tc>
                  <a:txBody>
                    <a:bodyPr/>
                    <a:lstStyle/>
                    <a:p>
                      <a:r>
                        <a:rPr lang="en-US" sz="1200"/>
                        <a:t>WBC</a:t>
                      </a:r>
                    </a:p>
                  </a:txBody>
                  <a:tcPr/>
                </a:tc>
                <a:extLst>
                  <a:ext uri="{0D108BD9-81ED-4DB2-BD59-A6C34878D82A}">
                    <a16:rowId xmlns:a16="http://schemas.microsoft.com/office/drawing/2014/main" val="1167170354"/>
                  </a:ext>
                </a:extLst>
              </a:tr>
              <a:tr h="293584">
                <a:tc>
                  <a:txBody>
                    <a:bodyPr/>
                    <a:lstStyle/>
                    <a:p>
                      <a:r>
                        <a:rPr lang="en-US" sz="1200"/>
                        <a:t>Uric Acid, Serum</a:t>
                      </a:r>
                    </a:p>
                  </a:txBody>
                  <a:tcPr/>
                </a:tc>
                <a:tc>
                  <a:txBody>
                    <a:bodyPr/>
                    <a:lstStyle/>
                    <a:p>
                      <a:r>
                        <a:rPr lang="en-US" sz="1200"/>
                        <a:t>Creatinine, Serum</a:t>
                      </a:r>
                    </a:p>
                  </a:txBody>
                  <a:tcPr/>
                </a:tc>
                <a:tc>
                  <a:txBody>
                    <a:bodyPr/>
                    <a:lstStyle/>
                    <a:p>
                      <a:r>
                        <a:rPr lang="en-US" sz="1200"/>
                        <a:t>Potassium, Serum</a:t>
                      </a:r>
                    </a:p>
                  </a:txBody>
                  <a:tcPr/>
                </a:tc>
                <a:tc>
                  <a:txBody>
                    <a:bodyPr/>
                    <a:lstStyle/>
                    <a:p>
                      <a:r>
                        <a:rPr lang="en-US" sz="1200"/>
                        <a:t>Albumin, Serum</a:t>
                      </a:r>
                    </a:p>
                  </a:txBody>
                  <a:tcPr/>
                </a:tc>
                <a:tc>
                  <a:txBody>
                    <a:bodyPr/>
                    <a:lstStyle/>
                    <a:p>
                      <a:r>
                        <a:rPr lang="en-US" sz="1200"/>
                        <a:t>Triglycerides</a:t>
                      </a:r>
                    </a:p>
                  </a:txBody>
                  <a:tcPr/>
                </a:tc>
                <a:tc>
                  <a:txBody>
                    <a:bodyPr/>
                    <a:lstStyle/>
                    <a:p>
                      <a:r>
                        <a:rPr lang="en-US" sz="1200"/>
                        <a:t>RBC</a:t>
                      </a:r>
                    </a:p>
                  </a:txBody>
                  <a:tcPr/>
                </a:tc>
                <a:extLst>
                  <a:ext uri="{0D108BD9-81ED-4DB2-BD59-A6C34878D82A}">
                    <a16:rowId xmlns:a16="http://schemas.microsoft.com/office/drawing/2014/main" val="23799285"/>
                  </a:ext>
                </a:extLst>
              </a:tr>
              <a:tr h="293584">
                <a:tc>
                  <a:txBody>
                    <a:bodyPr/>
                    <a:lstStyle/>
                    <a:p>
                      <a:r>
                        <a:rPr lang="en-US" sz="1200"/>
                        <a:t>A1C</a:t>
                      </a:r>
                    </a:p>
                  </a:txBody>
                  <a:tcPr/>
                </a:tc>
                <a:tc>
                  <a:txBody>
                    <a:bodyPr/>
                    <a:lstStyle/>
                    <a:p>
                      <a:r>
                        <a:rPr lang="en-US" sz="1200"/>
                        <a:t>eGFR</a:t>
                      </a:r>
                    </a:p>
                  </a:txBody>
                  <a:tcPr/>
                </a:tc>
                <a:tc>
                  <a:txBody>
                    <a:bodyPr/>
                    <a:lstStyle/>
                    <a:p>
                      <a:r>
                        <a:rPr lang="en-US" sz="1200"/>
                        <a:t>Chloride, Serum</a:t>
                      </a:r>
                    </a:p>
                  </a:txBody>
                  <a:tcPr/>
                </a:tc>
                <a:tc>
                  <a:txBody>
                    <a:bodyPr/>
                    <a:lstStyle/>
                    <a:p>
                      <a:r>
                        <a:rPr lang="en-US" sz="1200"/>
                        <a:t>Globulin, Serum</a:t>
                      </a:r>
                    </a:p>
                  </a:txBody>
                  <a:tcPr/>
                </a:tc>
                <a:tc>
                  <a:txBody>
                    <a:bodyPr/>
                    <a:lstStyle/>
                    <a:p>
                      <a:r>
                        <a:rPr lang="en-US" sz="1200"/>
                        <a:t>HDL Cholesterol</a:t>
                      </a:r>
                    </a:p>
                  </a:txBody>
                  <a:tcPr/>
                </a:tc>
                <a:tc>
                  <a:txBody>
                    <a:bodyPr/>
                    <a:lstStyle/>
                    <a:p>
                      <a:r>
                        <a:rPr lang="en-US" sz="1200"/>
                        <a:t>Hemoglobin</a:t>
                      </a:r>
                    </a:p>
                  </a:txBody>
                  <a:tcPr/>
                </a:tc>
                <a:extLst>
                  <a:ext uri="{0D108BD9-81ED-4DB2-BD59-A6C34878D82A}">
                    <a16:rowId xmlns:a16="http://schemas.microsoft.com/office/drawing/2014/main" val="2429705903"/>
                  </a:ext>
                </a:extLst>
              </a:tr>
              <a:tr h="293584">
                <a:tc>
                  <a:txBody>
                    <a:bodyPr/>
                    <a:lstStyle/>
                    <a:p>
                      <a:endParaRPr lang="en-US" sz="1200"/>
                    </a:p>
                  </a:txBody>
                  <a:tcPr/>
                </a:tc>
                <a:tc>
                  <a:txBody>
                    <a:bodyPr/>
                    <a:lstStyle/>
                    <a:p>
                      <a:r>
                        <a:rPr lang="en-US" sz="1200"/>
                        <a:t>BUN/Creatinine Ratio</a:t>
                      </a:r>
                    </a:p>
                  </a:txBody>
                  <a:tcPr/>
                </a:tc>
                <a:tc>
                  <a:txBody>
                    <a:bodyPr/>
                    <a:lstStyle/>
                    <a:p>
                      <a:r>
                        <a:rPr lang="en-US" sz="1200"/>
                        <a:t>Calcium, Serum</a:t>
                      </a:r>
                    </a:p>
                  </a:txBody>
                  <a:tcPr/>
                </a:tc>
                <a:tc>
                  <a:txBody>
                    <a:bodyPr/>
                    <a:lstStyle/>
                    <a:p>
                      <a:r>
                        <a:rPr lang="en-US" sz="1200"/>
                        <a:t>A/G Ratio</a:t>
                      </a:r>
                    </a:p>
                  </a:txBody>
                  <a:tcPr/>
                </a:tc>
                <a:tc>
                  <a:txBody>
                    <a:bodyPr/>
                    <a:lstStyle/>
                    <a:p>
                      <a:r>
                        <a:rPr lang="en-US" sz="1200"/>
                        <a:t>VLDL Cholesterol Cal</a:t>
                      </a:r>
                    </a:p>
                  </a:txBody>
                  <a:tcPr/>
                </a:tc>
                <a:tc>
                  <a:txBody>
                    <a:bodyPr/>
                    <a:lstStyle/>
                    <a:p>
                      <a:r>
                        <a:rPr lang="en-US" sz="1200"/>
                        <a:t>Hematocrit</a:t>
                      </a:r>
                    </a:p>
                  </a:txBody>
                  <a:tcPr/>
                </a:tc>
                <a:extLst>
                  <a:ext uri="{0D108BD9-81ED-4DB2-BD59-A6C34878D82A}">
                    <a16:rowId xmlns:a16="http://schemas.microsoft.com/office/drawing/2014/main" val="274435822"/>
                  </a:ext>
                </a:extLst>
              </a:tr>
              <a:tr h="293584">
                <a:tc>
                  <a:txBody>
                    <a:bodyPr/>
                    <a:lstStyle/>
                    <a:p>
                      <a:endParaRPr lang="en-US" sz="1200"/>
                    </a:p>
                  </a:txBody>
                  <a:tcPr/>
                </a:tc>
                <a:tc>
                  <a:txBody>
                    <a:bodyPr/>
                    <a:lstStyle/>
                    <a:p>
                      <a:r>
                        <a:rPr lang="en-US" sz="1200"/>
                        <a:t>Osmolality (Calc)</a:t>
                      </a:r>
                    </a:p>
                  </a:txBody>
                  <a:tcPr/>
                </a:tc>
                <a:tc>
                  <a:txBody>
                    <a:bodyPr/>
                    <a:lstStyle/>
                    <a:p>
                      <a:r>
                        <a:rPr lang="en-US" sz="1200"/>
                        <a:t>Phosphorus, Serum</a:t>
                      </a:r>
                    </a:p>
                  </a:txBody>
                  <a:tcPr/>
                </a:tc>
                <a:tc>
                  <a:txBody>
                    <a:bodyPr/>
                    <a:lstStyle/>
                    <a:p>
                      <a:r>
                        <a:rPr lang="en-US" sz="1200"/>
                        <a:t>Bilirubin, Total</a:t>
                      </a:r>
                    </a:p>
                  </a:txBody>
                  <a:tcPr/>
                </a:tc>
                <a:tc>
                  <a:txBody>
                    <a:bodyPr/>
                    <a:lstStyle/>
                    <a:p>
                      <a:r>
                        <a:rPr lang="en-US" sz="1200"/>
                        <a:t>LDL Cholesterol Cal</a:t>
                      </a:r>
                    </a:p>
                  </a:txBody>
                  <a:tcPr/>
                </a:tc>
                <a:tc>
                  <a:txBody>
                    <a:bodyPr/>
                    <a:lstStyle/>
                    <a:p>
                      <a:r>
                        <a:rPr lang="en-US" sz="1200"/>
                        <a:t>MCV</a:t>
                      </a:r>
                    </a:p>
                  </a:txBody>
                  <a:tcPr/>
                </a:tc>
                <a:extLst>
                  <a:ext uri="{0D108BD9-81ED-4DB2-BD59-A6C34878D82A}">
                    <a16:rowId xmlns:a16="http://schemas.microsoft.com/office/drawing/2014/main" val="1427199719"/>
                  </a:ext>
                </a:extLst>
              </a:tr>
              <a:tr h="293584">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Alkaline Phosphatase, S</a:t>
                      </a:r>
                    </a:p>
                  </a:txBody>
                  <a:tcPr/>
                </a:tc>
                <a:tc>
                  <a:txBody>
                    <a:bodyPr/>
                    <a:lstStyle/>
                    <a:p>
                      <a:r>
                        <a:rPr lang="en-US" sz="1200"/>
                        <a:t>T. Chol/HDL Ratio</a:t>
                      </a:r>
                    </a:p>
                  </a:txBody>
                  <a:tcPr/>
                </a:tc>
                <a:tc>
                  <a:txBody>
                    <a:bodyPr/>
                    <a:lstStyle/>
                    <a:p>
                      <a:r>
                        <a:rPr lang="en-US" sz="1200"/>
                        <a:t>MCH</a:t>
                      </a:r>
                    </a:p>
                  </a:txBody>
                  <a:tcPr/>
                </a:tc>
                <a:extLst>
                  <a:ext uri="{0D108BD9-81ED-4DB2-BD59-A6C34878D82A}">
                    <a16:rowId xmlns:a16="http://schemas.microsoft.com/office/drawing/2014/main" val="702661396"/>
                  </a:ext>
                </a:extLst>
              </a:tr>
              <a:tr h="293584">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LDH</a:t>
                      </a:r>
                    </a:p>
                  </a:txBody>
                  <a:tcPr/>
                </a:tc>
                <a:tc>
                  <a:txBody>
                    <a:bodyPr/>
                    <a:lstStyle/>
                    <a:p>
                      <a:endParaRPr lang="en-US" sz="1200"/>
                    </a:p>
                  </a:txBody>
                  <a:tcPr/>
                </a:tc>
                <a:tc>
                  <a:txBody>
                    <a:bodyPr/>
                    <a:lstStyle/>
                    <a:p>
                      <a:r>
                        <a:rPr lang="en-US" sz="1200"/>
                        <a:t>MCHC</a:t>
                      </a:r>
                    </a:p>
                  </a:txBody>
                  <a:tcPr/>
                </a:tc>
                <a:extLst>
                  <a:ext uri="{0D108BD9-81ED-4DB2-BD59-A6C34878D82A}">
                    <a16:rowId xmlns:a16="http://schemas.microsoft.com/office/drawing/2014/main" val="4216721431"/>
                  </a:ext>
                </a:extLst>
              </a:tr>
              <a:tr h="293584">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AST (SGOT)</a:t>
                      </a:r>
                    </a:p>
                  </a:txBody>
                  <a:tcPr/>
                </a:tc>
                <a:tc>
                  <a:txBody>
                    <a:bodyPr/>
                    <a:lstStyle/>
                    <a:p>
                      <a:endParaRPr lang="en-US" sz="1200"/>
                    </a:p>
                  </a:txBody>
                  <a:tcPr/>
                </a:tc>
                <a:tc>
                  <a:txBody>
                    <a:bodyPr/>
                    <a:lstStyle/>
                    <a:p>
                      <a:r>
                        <a:rPr lang="en-US" sz="1200"/>
                        <a:t>RDW</a:t>
                      </a:r>
                    </a:p>
                  </a:txBody>
                  <a:tcPr/>
                </a:tc>
                <a:extLst>
                  <a:ext uri="{0D108BD9-81ED-4DB2-BD59-A6C34878D82A}">
                    <a16:rowId xmlns:a16="http://schemas.microsoft.com/office/drawing/2014/main" val="1046988258"/>
                  </a:ext>
                </a:extLst>
              </a:tr>
              <a:tr h="293584">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ALT (SGPT)</a:t>
                      </a:r>
                    </a:p>
                  </a:txBody>
                  <a:tcPr/>
                </a:tc>
                <a:tc>
                  <a:txBody>
                    <a:bodyPr/>
                    <a:lstStyle/>
                    <a:p>
                      <a:endParaRPr lang="en-US" sz="1200"/>
                    </a:p>
                  </a:txBody>
                  <a:tcPr/>
                </a:tc>
                <a:tc>
                  <a:txBody>
                    <a:bodyPr/>
                    <a:lstStyle/>
                    <a:p>
                      <a:r>
                        <a:rPr lang="en-US" sz="1200"/>
                        <a:t>Platelets </a:t>
                      </a:r>
                    </a:p>
                  </a:txBody>
                  <a:tcPr/>
                </a:tc>
                <a:extLst>
                  <a:ext uri="{0D108BD9-81ED-4DB2-BD59-A6C34878D82A}">
                    <a16:rowId xmlns:a16="http://schemas.microsoft.com/office/drawing/2014/main" val="2446732042"/>
                  </a:ext>
                </a:extLst>
              </a:tr>
              <a:tr h="293584">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GGT</a:t>
                      </a:r>
                    </a:p>
                  </a:txBody>
                  <a:tcPr/>
                </a:tc>
                <a:tc>
                  <a:txBody>
                    <a:bodyPr/>
                    <a:lstStyle/>
                    <a:p>
                      <a:endParaRPr lang="en-US" sz="1200"/>
                    </a:p>
                  </a:txBody>
                  <a:tcPr/>
                </a:tc>
                <a:tc>
                  <a:txBody>
                    <a:bodyPr/>
                    <a:lstStyle/>
                    <a:p>
                      <a:endParaRPr lang="en-US" sz="1200"/>
                    </a:p>
                  </a:txBody>
                  <a:tcPr/>
                </a:tc>
                <a:extLst>
                  <a:ext uri="{0D108BD9-81ED-4DB2-BD59-A6C34878D82A}">
                    <a16:rowId xmlns:a16="http://schemas.microsoft.com/office/drawing/2014/main" val="3878626366"/>
                  </a:ext>
                </a:extLst>
              </a:tr>
              <a:tr h="293584">
                <a:tc>
                  <a:txBody>
                    <a:bodyPr/>
                    <a:lstStyle/>
                    <a:p>
                      <a:endParaRPr lang="en-US" sz="1200"/>
                    </a:p>
                  </a:txBody>
                  <a:tcPr/>
                </a:tc>
                <a:tc>
                  <a:txBody>
                    <a:bodyPr/>
                    <a:lstStyle/>
                    <a:p>
                      <a:endParaRPr lang="en-US" sz="1200"/>
                    </a:p>
                  </a:txBody>
                  <a:tcPr/>
                </a:tc>
                <a:tc>
                  <a:txBody>
                    <a:bodyPr/>
                    <a:lstStyle/>
                    <a:p>
                      <a:endParaRPr lang="en-US" sz="12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Iron, Serum</a:t>
                      </a:r>
                    </a:p>
                  </a:txBody>
                  <a:tcPr/>
                </a:tc>
                <a:tc>
                  <a:txBody>
                    <a:bodyPr/>
                    <a:lstStyle/>
                    <a:p>
                      <a:endParaRPr lang="en-US" sz="1200"/>
                    </a:p>
                  </a:txBody>
                  <a:tcPr/>
                </a:tc>
                <a:tc>
                  <a:txBody>
                    <a:bodyPr/>
                    <a:lstStyle/>
                    <a:p>
                      <a:endParaRPr lang="en-US" sz="1200"/>
                    </a:p>
                  </a:txBody>
                  <a:tcPr/>
                </a:tc>
                <a:extLst>
                  <a:ext uri="{0D108BD9-81ED-4DB2-BD59-A6C34878D82A}">
                    <a16:rowId xmlns:a16="http://schemas.microsoft.com/office/drawing/2014/main" val="1653446110"/>
                  </a:ext>
                </a:extLst>
              </a:tr>
            </a:tbl>
          </a:graphicData>
        </a:graphic>
      </p:graphicFrame>
      <p:sp>
        <p:nvSpPr>
          <p:cNvPr id="3" name="TextBox 2">
            <a:extLst>
              <a:ext uri="{FF2B5EF4-FFF2-40B4-BE49-F238E27FC236}">
                <a16:creationId xmlns:a16="http://schemas.microsoft.com/office/drawing/2014/main" id="{D4567CE9-45F4-44D7-933E-BD703FCD46FA}"/>
              </a:ext>
            </a:extLst>
          </p:cNvPr>
          <p:cNvSpPr txBox="1"/>
          <p:nvPr/>
        </p:nvSpPr>
        <p:spPr>
          <a:xfrm>
            <a:off x="838200" y="5759777"/>
            <a:ext cx="9559565" cy="369332"/>
          </a:xfrm>
          <a:prstGeom prst="rect">
            <a:avLst/>
          </a:prstGeom>
          <a:noFill/>
        </p:spPr>
        <p:txBody>
          <a:bodyPr wrap="square" rtlCol="0">
            <a:spAutoFit/>
          </a:bodyPr>
          <a:lstStyle/>
          <a:p>
            <a:r>
              <a:rPr lang="en-US"/>
              <a:t>NOTE: Blood pressure is taken for all participants and thyroid is added for women age 40+.</a:t>
            </a:r>
          </a:p>
        </p:txBody>
      </p:sp>
      <p:pic>
        <p:nvPicPr>
          <p:cNvPr id="8" name="Audio 7">
            <a:hlinkClick r:id="" action="ppaction://media"/>
            <a:extLst>
              <a:ext uri="{FF2B5EF4-FFF2-40B4-BE49-F238E27FC236}">
                <a16:creationId xmlns:a16="http://schemas.microsoft.com/office/drawing/2014/main" id="{68721F37-BF99-44F2-AC1C-D474944DF8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3440147"/>
      </p:ext>
    </p:extLst>
  </p:cSld>
  <p:clrMapOvr>
    <a:masterClrMapping/>
  </p:clrMapOvr>
  <mc:AlternateContent xmlns:mc="http://schemas.openxmlformats.org/markup-compatibility/2006" xmlns:p14="http://schemas.microsoft.com/office/powerpoint/2010/main">
    <mc:Choice Requires="p14">
      <p:transition spd="slow" p14:dur="2000" advTm="21214"/>
    </mc:Choice>
    <mc:Fallback xmlns="">
      <p:transition spd="slow" advTm="21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10</Slides>
  <Notes>10</Notes>
  <HiddenSlides>0</HiddenSlide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PowerPoint Presentation</vt:lpstr>
      <vt:lpstr>Wellness Program Overview</vt:lpstr>
      <vt:lpstr>Program Purpose </vt:lpstr>
      <vt:lpstr>To Participate, Create An Account</vt:lpstr>
      <vt:lpstr>Program Activities: 600 Point Goal</vt:lpstr>
      <vt:lpstr>To Track &amp; Report Points</vt:lpstr>
      <vt:lpstr>Health Evaluation (Core Requirement #1)</vt:lpstr>
      <vt:lpstr>NEW Annual Check-Up (Core Requirement #2)</vt:lpstr>
      <vt:lpstr>Comprehensive Health Evaluation Onsite &amp; lab options include the following results:</vt:lpstr>
      <vt:lpstr>Other Important Info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e3</dc:creator>
  <cp:revision>3</cp:revision>
  <dcterms:created xsi:type="dcterms:W3CDTF">2018-10-01T14:03:52Z</dcterms:created>
  <dcterms:modified xsi:type="dcterms:W3CDTF">2020-11-09T16:34:58Z</dcterms:modified>
</cp:coreProperties>
</file>